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6"/>
  </p:notesMasterIdLst>
  <p:sldIdLst>
    <p:sldId id="256" r:id="rId2"/>
    <p:sldId id="267" r:id="rId3"/>
    <p:sldId id="259" r:id="rId4"/>
    <p:sldId id="260" r:id="rId5"/>
    <p:sldId id="262" r:id="rId6"/>
    <p:sldId id="261" r:id="rId7"/>
    <p:sldId id="263" r:id="rId8"/>
    <p:sldId id="265" r:id="rId9"/>
    <p:sldId id="264" r:id="rId10"/>
    <p:sldId id="266" r:id="rId11"/>
    <p:sldId id="277" r:id="rId12"/>
    <p:sldId id="269" r:id="rId13"/>
    <p:sldId id="272" r:id="rId14"/>
    <p:sldId id="271" r:id="rId15"/>
    <p:sldId id="279" r:id="rId16"/>
    <p:sldId id="278" r:id="rId17"/>
    <p:sldId id="274" r:id="rId18"/>
    <p:sldId id="270" r:id="rId19"/>
    <p:sldId id="276" r:id="rId20"/>
    <p:sldId id="275" r:id="rId21"/>
    <p:sldId id="280" r:id="rId22"/>
    <p:sldId id="281" r:id="rId23"/>
    <p:sldId id="258" r:id="rId24"/>
    <p:sldId id="28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30"/>
    <p:restoredTop sz="94719"/>
  </p:normalViewPr>
  <p:slideViewPr>
    <p:cSldViewPr snapToGrid="0">
      <p:cViewPr varScale="1">
        <p:scale>
          <a:sx n="116" d="100"/>
          <a:sy n="116" d="100"/>
        </p:scale>
        <p:origin x="20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76715-A02F-7042-8759-105D6B1EE574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35857-FF0D-DA4E-A76D-D6CCDDEC36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39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Étant donné le déséquilibre des données pour les catégories de niveau 2 , nous allons tester plusieurs classification en retirant les catégories sous-représentées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857-FF0D-DA4E-A76D-D6CCDDEC364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208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Retrait des doublons selon </a:t>
            </a:r>
            <a:r>
              <a:rPr lang="fr-FR" dirty="0" err="1"/>
              <a:t>target_wide</a:t>
            </a:r>
            <a:r>
              <a:rPr lang="fr-FR" dirty="0"/>
              <a:t> : mots présents dans les 150 premiers mots de toutes les catégories de niveau 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857-FF0D-DA4E-A76D-D6CCDDEC364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449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Ces méthodes se caractérisent par deux types de défauts sur la classification actuelle : mauvaise scission de certains groupes + présence d’un groupe en « deux morceaux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857-FF0D-DA4E-A76D-D6CCDDEC364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276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Ces méthodes se caractérisent par deux types de défauts sur la classification actuelle : mauvaise scission de certains groupes + présence d’un groupe en « deux morceaux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857-FF0D-DA4E-A76D-D6CCDDEC364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756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Ici uniquement mauvaise scission. Plus aucun groupe morcelé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857-FF0D-DA4E-A76D-D6CCDDEC364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807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857-FF0D-DA4E-A76D-D6CCDDEC364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019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857-FF0D-DA4E-A76D-D6CCDDEC364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2376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857-FF0D-DA4E-A76D-D6CCDDEC364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889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857-FF0D-DA4E-A76D-D6CCDDEC364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7837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FD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FE59-D1BC-3947-9947-969368DBCB51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2161329-D18E-D147-2446-D3C7E4418B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8772" y="2015754"/>
            <a:ext cx="2925318" cy="282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5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FE59-D1BC-3947-9947-969368DBCB51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7184-BC29-7045-8B59-A71D0FC04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589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FE59-D1BC-3947-9947-969368DBCB51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7184-BC29-7045-8B59-A71D0FC04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75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487ED4A-C9DF-F4CB-65EE-FF3F4D8BC6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23643" y="6230855"/>
            <a:ext cx="667149" cy="6446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FE59-D1BC-3947-9947-969368DBCB51}" type="datetimeFigureOut">
              <a:rPr lang="fr-FR" smtClean="0"/>
              <a:t>20/01/2023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place de marché – Classification automatique des biens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3F2228-9CF9-F0F1-2B2C-932DC3EB69C7}"/>
              </a:ext>
            </a:extLst>
          </p:cNvPr>
          <p:cNvSpPr txBox="1">
            <a:spLocks/>
          </p:cNvSpPr>
          <p:nvPr userDrawn="1"/>
        </p:nvSpPr>
        <p:spPr>
          <a:xfrm>
            <a:off x="10644388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b="1" kern="1200">
                <a:solidFill>
                  <a:schemeClr val="accent1"/>
                </a:solidFill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1B7184-BC29-7045-8B59-A71D0FC0417C}" type="slidenum">
              <a:rPr lang="fr-FR" smtClean="0">
                <a:solidFill>
                  <a:schemeClr val="accent4"/>
                </a:solidFill>
              </a:rPr>
              <a:pPr/>
              <a:t>‹N°›</a:t>
            </a:fld>
            <a:r>
              <a:rPr lang="fr-FR" dirty="0"/>
              <a:t>/24</a:t>
            </a:r>
          </a:p>
        </p:txBody>
      </p:sp>
    </p:spTree>
    <p:extLst>
      <p:ext uri="{BB962C8B-B14F-4D97-AF65-F5344CB8AC3E}">
        <p14:creationId xmlns:p14="http://schemas.microsoft.com/office/powerpoint/2010/main" val="3759395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FE59-D1BC-3947-9947-969368DBCB51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place de marché – Classification automatique des biens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7184-BC29-7045-8B59-A71D0FC04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663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FE59-D1BC-3947-9947-969368DBCB51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place de marché – Classification automatique des biens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7184-BC29-7045-8B59-A71D0FC04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54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FE59-D1BC-3947-9947-969368DBCB51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place de marché – Classification automatique des biens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7184-BC29-7045-8B59-A71D0FC04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5600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FE59-D1BC-3947-9947-969368DBCB51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place de marché – Classification automatique des biens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7184-BC29-7045-8B59-A71D0FC04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67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FE59-D1BC-3947-9947-969368DBCB51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place de marché – Classification automatique des biens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7184-BC29-7045-8B59-A71D0FC04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084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FE59-D1BC-3947-9947-969368DBCB51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place de marché – Classification automatique des biens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7184-BC29-7045-8B59-A71D0FC04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73670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FE59-D1BC-3947-9947-969368DBCB51}" type="datetimeFigureOut">
              <a:rPr lang="fr-FR" smtClean="0"/>
              <a:t>19/01/2023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B7184-BC29-7045-8B59-A71D0FC041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4328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FDF7C9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defRPr>
            </a:lvl1pPr>
          </a:lstStyle>
          <a:p>
            <a:fld id="{9821FE59-D1BC-3947-9947-969368DBCB51}" type="datetimeFigureOut">
              <a:rPr lang="fr-FR" smtClean="0"/>
              <a:pPr/>
              <a:t>19/01/2023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defRPr>
            </a:lvl1pPr>
          </a:lstStyle>
          <a:p>
            <a:r>
              <a:rPr lang="fr-FR" dirty="0"/>
              <a:t>place de marché – Classification automatique des biens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defRPr>
            </a:lvl1pPr>
          </a:lstStyle>
          <a:p>
            <a:fld id="{521B7184-BC29-7045-8B59-A71D0FC0417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0701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Futura Medium" panose="020B0602020204020303" pitchFamily="34" charset="-79"/>
          <a:ea typeface="Verdana" panose="020B0604030504040204" pitchFamily="34" charset="0"/>
          <a:cs typeface="Futura Medium" panose="020B0602020204020303" pitchFamily="34" charset="-79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Futura Medium" panose="020B0602020204020303" pitchFamily="34" charset="-79"/>
          <a:ea typeface="Verdana" panose="020B0604030504040204" pitchFamily="34" charset="0"/>
          <a:cs typeface="Futura Medium" panose="020B0602020204020303" pitchFamily="34" charset="-79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Futura Medium" panose="020B0602020204020303" pitchFamily="34" charset="-79"/>
          <a:ea typeface="Verdana" panose="020B0604030504040204" pitchFamily="34" charset="0"/>
          <a:cs typeface="Futura Medium" panose="020B0602020204020303" pitchFamily="34" charset="-79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Futura Medium" panose="020B0602020204020303" pitchFamily="34" charset="-79"/>
          <a:ea typeface="Verdana" panose="020B0604030504040204" pitchFamily="34" charset="0"/>
          <a:cs typeface="Futura Medium" panose="020B0602020204020303" pitchFamily="34" charset="-79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Futura Medium" panose="020B0602020204020303" pitchFamily="34" charset="-79"/>
          <a:ea typeface="Verdana" panose="020B0604030504040204" pitchFamily="34" charset="0"/>
          <a:cs typeface="Futura Medium" panose="020B0602020204020303" pitchFamily="34" charset="-79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Futura Medium" panose="020B0602020204020303" pitchFamily="34" charset="-79"/>
          <a:ea typeface="Verdana" panose="020B0604030504040204" pitchFamily="34" charset="0"/>
          <a:cs typeface="Futura Medium" panose="020B06020202040203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8D8460-91C2-0197-6326-CA2372DCD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Classification automatique des articles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117BFC-00F7-EEA7-A847-C492B21619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Étude de faisabilité</a:t>
            </a:r>
          </a:p>
        </p:txBody>
      </p:sp>
    </p:spTree>
    <p:extLst>
      <p:ext uri="{BB962C8B-B14F-4D97-AF65-F5344CB8AC3E}">
        <p14:creationId xmlns:p14="http://schemas.microsoft.com/office/powerpoint/2010/main" val="3322025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BCA1FE-EE12-F488-40BB-AA93C5BD2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fr-FR" dirty="0"/>
              <a:t>En résumé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4 jeux de </a:t>
            </a:r>
            <a:r>
              <a:rPr lang="fr-FR" dirty="0" err="1"/>
              <a:t>features</a:t>
            </a:r>
            <a:r>
              <a:rPr lang="fr-FR" dirty="0"/>
              <a:t> textuelles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1 </a:t>
            </a:r>
            <a:r>
              <a:rPr lang="fr-FR" dirty="0" err="1"/>
              <a:t>feature</a:t>
            </a:r>
            <a:r>
              <a:rPr lang="fr-FR" dirty="0"/>
              <a:t> image formatée selon la méthode utilisée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2 </a:t>
            </a:r>
            <a:r>
              <a:rPr lang="fr-FR" dirty="0" err="1"/>
              <a:t>targets</a:t>
            </a:r>
            <a:r>
              <a:rPr lang="fr-FR" dirty="0"/>
              <a:t> de niveaux différents</a:t>
            </a:r>
          </a:p>
          <a:p>
            <a:pPr lvl="2"/>
            <a:r>
              <a:rPr lang="fr-FR" dirty="0" err="1"/>
              <a:t>Target_wide</a:t>
            </a:r>
            <a:r>
              <a:rPr lang="fr-FR" dirty="0"/>
              <a:t> – niveau 1</a:t>
            </a:r>
          </a:p>
          <a:p>
            <a:pPr lvl="2"/>
            <a:r>
              <a:rPr lang="fr-FR" dirty="0"/>
              <a:t>Target – niveau 2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3 sélections de données </a:t>
            </a:r>
          </a:p>
          <a:p>
            <a:pPr lvl="2"/>
            <a:r>
              <a:rPr lang="fr-FR" dirty="0"/>
              <a:t>Totalité des individus : pour </a:t>
            </a:r>
            <a:r>
              <a:rPr lang="fr-FR" dirty="0" err="1"/>
              <a:t>target</a:t>
            </a:r>
            <a:r>
              <a:rPr lang="fr-FR" dirty="0"/>
              <a:t> et </a:t>
            </a:r>
            <a:r>
              <a:rPr lang="fr-FR" dirty="0" err="1"/>
              <a:t>target_wide</a:t>
            </a:r>
            <a:endParaRPr lang="fr-FR" dirty="0"/>
          </a:p>
          <a:p>
            <a:pPr lvl="2"/>
            <a:r>
              <a:rPr lang="fr-FR" dirty="0"/>
              <a:t>Individus des catégories de plus de 20 individus : pour </a:t>
            </a:r>
            <a:r>
              <a:rPr lang="fr-FR" dirty="0" err="1"/>
              <a:t>target</a:t>
            </a:r>
            <a:endParaRPr lang="fr-FR" dirty="0"/>
          </a:p>
          <a:p>
            <a:pPr lvl="2"/>
            <a:r>
              <a:rPr lang="fr-FR" dirty="0"/>
              <a:t>Individus des catégories de plus de 48 individus : pour </a:t>
            </a:r>
            <a:r>
              <a:rPr lang="fr-FR" dirty="0" err="1"/>
              <a:t>target</a:t>
            </a:r>
            <a:endParaRPr lang="fr-FR" dirty="0"/>
          </a:p>
          <a:p>
            <a:pPr lvl="2"/>
            <a:endParaRPr lang="fr-FR" dirty="0"/>
          </a:p>
          <a:p>
            <a:pPr lvl="1"/>
            <a:r>
              <a:rPr lang="fr-FR" dirty="0"/>
              <a:t>1 séparation train/test pour les méthodes avec fit / </a:t>
            </a:r>
            <a:r>
              <a:rPr lang="fr-FR" dirty="0" err="1"/>
              <a:t>transform</a:t>
            </a:r>
            <a:endParaRPr lang="fr-FR" dirty="0"/>
          </a:p>
          <a:p>
            <a:pPr lvl="2"/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BC4041B-1A7E-5BE0-E96A-C9CE284B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Présentation du jeu de données </a:t>
            </a:r>
            <a:br>
              <a:rPr lang="fr-FR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la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les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Nettoyage / préparation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résumé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 +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résultats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30331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1">
            <a:extLst>
              <a:ext uri="{FF2B5EF4-FFF2-40B4-BE49-F238E27FC236}">
                <a16:creationId xmlns:a16="http://schemas.microsoft.com/office/drawing/2014/main" id="{66A6E1C8-E50A-9793-B21B-B7F0EAF1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Présentation du jeu de données </a:t>
            </a:r>
            <a:br>
              <a:rPr lang="fr-FR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la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les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Nettoyage / préparation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résumé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 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 +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résultats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F9170866-FE9A-4308-4F85-2AF84D1952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935946"/>
              </p:ext>
            </p:extLst>
          </p:nvPr>
        </p:nvGraphicFramePr>
        <p:xfrm>
          <a:off x="3810681" y="792480"/>
          <a:ext cx="7583034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005">
                  <a:extLst>
                    <a:ext uri="{9D8B030D-6E8A-4147-A177-3AD203B41FA5}">
                      <a16:colId xmlns:a16="http://schemas.microsoft.com/office/drawing/2014/main" val="147327801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367567866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246468092"/>
                    </a:ext>
                  </a:extLst>
                </a:gridCol>
                <a:gridCol w="1059543">
                  <a:extLst>
                    <a:ext uri="{9D8B030D-6E8A-4147-A177-3AD203B41FA5}">
                      <a16:colId xmlns:a16="http://schemas.microsoft.com/office/drawing/2014/main" val="519110299"/>
                    </a:ext>
                  </a:extLst>
                </a:gridCol>
                <a:gridCol w="1030514">
                  <a:extLst>
                    <a:ext uri="{9D8B030D-6E8A-4147-A177-3AD203B41FA5}">
                      <a16:colId xmlns:a16="http://schemas.microsoft.com/office/drawing/2014/main" val="44538176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16139929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Méthode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Features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Séparation train/test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Kmeans</a:t>
                      </a:r>
                      <a:r>
                        <a:rPr lang="fr-FR" sz="1600" dirty="0"/>
                        <a:t> + </a:t>
                      </a:r>
                      <a:r>
                        <a:rPr lang="fr-FR" sz="1600" dirty="0" err="1"/>
                        <a:t>histog</a:t>
                      </a:r>
                      <a:r>
                        <a:rPr lang="fr-FR" sz="1600" dirty="0"/>
                        <a:t>.+ PCA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T-sne</a:t>
                      </a:r>
                      <a:r>
                        <a:rPr lang="fr-FR" sz="1600" dirty="0"/>
                        <a:t> + </a:t>
                      </a:r>
                      <a:r>
                        <a:rPr lang="fr-FR" sz="1600" dirty="0" err="1"/>
                        <a:t>Kmeans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Matrice de confusion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227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BoW</a:t>
                      </a:r>
                      <a:r>
                        <a:rPr lang="fr-FR" sz="1600" dirty="0"/>
                        <a:t> </a:t>
                      </a:r>
                      <a:r>
                        <a:rPr lang="fr-FR" sz="1600" dirty="0" err="1"/>
                        <a:t>counter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txt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13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BoW</a:t>
                      </a:r>
                      <a:r>
                        <a:rPr lang="fr-FR" sz="1600" dirty="0"/>
                        <a:t> </a:t>
                      </a:r>
                      <a:r>
                        <a:rPr lang="fr-FR" sz="1600" dirty="0" err="1"/>
                        <a:t>counter</a:t>
                      </a:r>
                      <a:r>
                        <a:rPr lang="fr-FR" sz="1600" dirty="0"/>
                        <a:t> PCA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txt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PCA + 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82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BoW</a:t>
                      </a:r>
                      <a:r>
                        <a:rPr lang="fr-FR" sz="1600" dirty="0"/>
                        <a:t> Tf-</a:t>
                      </a:r>
                      <a:r>
                        <a:rPr lang="fr-FR" sz="1600" dirty="0" err="1"/>
                        <a:t>idf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txt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27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Word-2-Vec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txt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015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BERT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txt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357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txt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2959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Naive</a:t>
                      </a:r>
                      <a:r>
                        <a:rPr lang="fr-FR" sz="1600" dirty="0"/>
                        <a:t> Bayes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txt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83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SIFT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img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2643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ORB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img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820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CNN TL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img</a:t>
                      </a: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59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Mix : </a:t>
                      </a:r>
                      <a:r>
                        <a:rPr lang="fr-FR" sz="1600" dirty="0" err="1"/>
                        <a:t>SIFT+Tf-idf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 + txt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52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MixPCA</a:t>
                      </a:r>
                      <a:r>
                        <a:rPr lang="fr-FR" sz="1600" dirty="0"/>
                        <a:t> : </a:t>
                      </a:r>
                      <a:r>
                        <a:rPr lang="fr-FR" sz="1600" dirty="0" err="1"/>
                        <a:t>SIFT+Tf-idf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 err="1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 + txt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✔️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932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525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D8FF579F-0C13-CAA7-517F-FA10476D8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19" y="3591436"/>
            <a:ext cx="7898481" cy="284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E35E3C-3AE6-7A83-1706-C43D92AE6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628" y="651327"/>
            <a:ext cx="7898480" cy="292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0E327A6-D3E4-40E6-AA8F-FD3B59262CBD}"/>
              </a:ext>
            </a:extLst>
          </p:cNvPr>
          <p:cNvSpPr txBox="1"/>
          <p:nvPr/>
        </p:nvSpPr>
        <p:spPr>
          <a:xfrm>
            <a:off x="3575719" y="754505"/>
            <a:ext cx="15903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</a:rPr>
              <a:t>Bag-of-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Words</a:t>
            </a:r>
            <a:b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</a:rPr>
              <a:t>Tf-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idf</a:t>
            </a: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</a:rPr>
              <a:t> (ici)</a:t>
            </a:r>
          </a:p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</a:rPr>
              <a:t>Word2Vec</a:t>
            </a:r>
          </a:p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</a:rPr>
              <a:t>BERT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43A60A2-1333-1EB6-4C73-1C20A9F2FA8B}"/>
              </a:ext>
            </a:extLst>
          </p:cNvPr>
          <p:cNvSpPr/>
          <p:nvPr/>
        </p:nvSpPr>
        <p:spPr>
          <a:xfrm>
            <a:off x="6133580" y="2192055"/>
            <a:ext cx="505216" cy="5761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7C7A0BA-52B4-C426-9DD4-91FD1697BE5A}"/>
              </a:ext>
            </a:extLst>
          </p:cNvPr>
          <p:cNvSpPr/>
          <p:nvPr/>
        </p:nvSpPr>
        <p:spPr>
          <a:xfrm>
            <a:off x="6852042" y="1077670"/>
            <a:ext cx="1277349" cy="5761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0E55405-5B35-A958-E743-1E5BA5E860E6}"/>
              </a:ext>
            </a:extLst>
          </p:cNvPr>
          <p:cNvSpPr/>
          <p:nvPr/>
        </p:nvSpPr>
        <p:spPr>
          <a:xfrm>
            <a:off x="10091471" y="898304"/>
            <a:ext cx="1277349" cy="7897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0F4C825-F9D4-55C7-E6D1-5F27CC2A1DDF}"/>
              </a:ext>
            </a:extLst>
          </p:cNvPr>
          <p:cNvSpPr txBox="1"/>
          <p:nvPr/>
        </p:nvSpPr>
        <p:spPr>
          <a:xfrm>
            <a:off x="3575719" y="367735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F819E5A-91CE-2A3C-08D4-A632001FD61F}"/>
              </a:ext>
            </a:extLst>
          </p:cNvPr>
          <p:cNvSpPr txBox="1"/>
          <p:nvPr/>
        </p:nvSpPr>
        <p:spPr>
          <a:xfrm>
            <a:off x="6386188" y="22971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C87A43A-F109-5C66-C4DF-0894BF9AB5B5}"/>
              </a:ext>
            </a:extLst>
          </p:cNvPr>
          <p:cNvSpPr txBox="1"/>
          <p:nvPr/>
        </p:nvSpPr>
        <p:spPr>
          <a:xfrm>
            <a:off x="6311462" y="367735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F22D8AF-1C96-8E35-9943-C20438AAB4D4}"/>
              </a:ext>
            </a:extLst>
          </p:cNvPr>
          <p:cNvSpPr txBox="1"/>
          <p:nvPr/>
        </p:nvSpPr>
        <p:spPr>
          <a:xfrm>
            <a:off x="9047205" y="367735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48BA7D6-E417-5963-0925-5217B564AB87}"/>
              </a:ext>
            </a:extLst>
          </p:cNvPr>
          <p:cNvSpPr txBox="1"/>
          <p:nvPr/>
        </p:nvSpPr>
        <p:spPr>
          <a:xfrm>
            <a:off x="7783339" y="132217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D6190D3-EF1B-3B31-95A8-8736957D46D3}"/>
              </a:ext>
            </a:extLst>
          </p:cNvPr>
          <p:cNvSpPr txBox="1"/>
          <p:nvPr/>
        </p:nvSpPr>
        <p:spPr>
          <a:xfrm>
            <a:off x="6742019" y="89300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9F7AF59-0B7A-F5FA-4D92-2D211188A671}"/>
              </a:ext>
            </a:extLst>
          </p:cNvPr>
          <p:cNvSpPr txBox="1"/>
          <p:nvPr/>
        </p:nvSpPr>
        <p:spPr>
          <a:xfrm>
            <a:off x="5479428" y="1947877"/>
            <a:ext cx="83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Bed</a:t>
            </a:r>
            <a:r>
              <a:rPr lang="fr-FR" sz="12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fr-FR" sz="1200" dirty="0" err="1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linen</a:t>
            </a:r>
            <a:endParaRPr lang="fr-FR" sz="1200" dirty="0">
              <a:solidFill>
                <a:schemeClr val="accent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05DAF1F-31C1-B54F-4FC1-50632732FBD6}"/>
              </a:ext>
            </a:extLst>
          </p:cNvPr>
          <p:cNvSpPr txBox="1"/>
          <p:nvPr/>
        </p:nvSpPr>
        <p:spPr>
          <a:xfrm>
            <a:off x="7850248" y="803789"/>
            <a:ext cx="1053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Network </a:t>
            </a:r>
            <a:br>
              <a:rPr lang="fr-FR" sz="12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2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Components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66A6E1C8-E50A-9793-B21B-B7F0EAF1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Présentation du jeu de données </a:t>
            </a:r>
            <a:br>
              <a:rPr lang="fr-FR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la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les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Nettoyage / préparation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résumé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 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 +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résultats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20571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EBE8AC4D-16A2-8EE9-0D40-14C0D4A39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284" y="3656369"/>
            <a:ext cx="7852229" cy="282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FE4E958-F6BF-8EA3-8883-700820A55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268" y="634808"/>
            <a:ext cx="7852229" cy="290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D756DBA-BE49-D30B-7AED-2733A5A779F7}"/>
              </a:ext>
            </a:extLst>
          </p:cNvPr>
          <p:cNvSpPr txBox="1"/>
          <p:nvPr/>
        </p:nvSpPr>
        <p:spPr>
          <a:xfrm>
            <a:off x="3574794" y="864108"/>
            <a:ext cx="2023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</a:rPr>
              <a:t>Word </a:t>
            </a:r>
            <a:r>
              <a:rPr lang="fr-FR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embedding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</a:rPr>
              <a:t>USE (ici)</a:t>
            </a:r>
          </a:p>
          <a:p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B7550B0-6123-5EA8-4654-3C56DE32CE5E}"/>
              </a:ext>
            </a:extLst>
          </p:cNvPr>
          <p:cNvSpPr/>
          <p:nvPr/>
        </p:nvSpPr>
        <p:spPr>
          <a:xfrm>
            <a:off x="6429829" y="1233714"/>
            <a:ext cx="653142" cy="553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2BB634C-4735-844D-FB2C-44F3E74BCD8E}"/>
              </a:ext>
            </a:extLst>
          </p:cNvPr>
          <p:cNvSpPr txBox="1"/>
          <p:nvPr/>
        </p:nvSpPr>
        <p:spPr>
          <a:xfrm>
            <a:off x="3755673" y="374257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318CED8-AB3B-C5BF-8A27-ED8996AFF4EC}"/>
              </a:ext>
            </a:extLst>
          </p:cNvPr>
          <p:cNvSpPr txBox="1"/>
          <p:nvPr/>
        </p:nvSpPr>
        <p:spPr>
          <a:xfrm>
            <a:off x="6465472" y="95644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04D100A-957A-D901-36DC-3A66EE5F1D45}"/>
              </a:ext>
            </a:extLst>
          </p:cNvPr>
          <p:cNvSpPr txBox="1"/>
          <p:nvPr/>
        </p:nvSpPr>
        <p:spPr>
          <a:xfrm>
            <a:off x="6465472" y="374257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ECEE18-5799-9349-AFD6-BA03A8EC3550}"/>
              </a:ext>
            </a:extLst>
          </p:cNvPr>
          <p:cNvSpPr txBox="1"/>
          <p:nvPr/>
        </p:nvSpPr>
        <p:spPr>
          <a:xfrm>
            <a:off x="5750625" y="160277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54CE8BE-A9E2-F4E9-0313-D03EDDC1BEF9}"/>
              </a:ext>
            </a:extLst>
          </p:cNvPr>
          <p:cNvSpPr txBox="1"/>
          <p:nvPr/>
        </p:nvSpPr>
        <p:spPr>
          <a:xfrm>
            <a:off x="9142715" y="374257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36D56D0-FDB5-8E14-184F-6F1786453DCE}"/>
              </a:ext>
            </a:extLst>
          </p:cNvPr>
          <p:cNvSpPr txBox="1"/>
          <p:nvPr/>
        </p:nvSpPr>
        <p:spPr>
          <a:xfrm>
            <a:off x="7152256" y="178743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235DCD9-C36C-29F9-C03E-C13776A3AAB6}"/>
              </a:ext>
            </a:extLst>
          </p:cNvPr>
          <p:cNvSpPr txBox="1"/>
          <p:nvPr/>
        </p:nvSpPr>
        <p:spPr>
          <a:xfrm>
            <a:off x="5547349" y="864108"/>
            <a:ext cx="1053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Network </a:t>
            </a:r>
            <a:br>
              <a:rPr lang="fr-FR" sz="12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2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Components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637BB2C-E893-1154-5796-55C23FE075BA}"/>
              </a:ext>
            </a:extLst>
          </p:cNvPr>
          <p:cNvSpPr txBox="1"/>
          <p:nvPr/>
        </p:nvSpPr>
        <p:spPr>
          <a:xfrm>
            <a:off x="4952234" y="1602772"/>
            <a:ext cx="896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Fragrance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284EEBFE-4266-A1E1-433B-6671401B4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Présentation du jeu de données </a:t>
            </a:r>
            <a:br>
              <a:rPr lang="fr-FR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la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les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Nettoyage / préparation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résumé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 +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résultats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52552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9D8511-CCE1-A08C-DD9F-C30F0E2B1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fr-FR" dirty="0"/>
              <a:t>Classification </a:t>
            </a:r>
            <a:r>
              <a:rPr lang="fr-FR" dirty="0" err="1"/>
              <a:t>Naive</a:t>
            </a:r>
            <a:r>
              <a:rPr lang="fr-FR" dirty="0"/>
              <a:t> Bayes (peu de données d’entrainement nécessaires)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C1FB96D-0317-855D-8ACD-6A3C004A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Présentation du jeu de données </a:t>
            </a:r>
            <a:br>
              <a:rPr lang="fr-FR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la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les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Nettoyage / préparation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résumé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 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 +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résultats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3376932-0AA9-20FC-EF13-0FC4D778D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268" y="1674444"/>
            <a:ext cx="5580743" cy="477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ECD4F13-AEB6-4E95-F73A-9585E15785E6}"/>
              </a:ext>
            </a:extLst>
          </p:cNvPr>
          <p:cNvSpPr txBox="1"/>
          <p:nvPr/>
        </p:nvSpPr>
        <p:spPr>
          <a:xfrm>
            <a:off x="5625548" y="2792894"/>
            <a:ext cx="279244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A2D72F6-39B0-7DC8-8D62-BA2D3B3DFF62}"/>
              </a:ext>
            </a:extLst>
          </p:cNvPr>
          <p:cNvSpPr txBox="1"/>
          <p:nvPr/>
        </p:nvSpPr>
        <p:spPr>
          <a:xfrm>
            <a:off x="7023652" y="4541685"/>
            <a:ext cx="279244" cy="2769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7030A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0482AEC-F593-A05C-FBBE-F1BBB875413C}"/>
              </a:ext>
            </a:extLst>
          </p:cNvPr>
          <p:cNvSpPr txBox="1"/>
          <p:nvPr/>
        </p:nvSpPr>
        <p:spPr>
          <a:xfrm>
            <a:off x="7023652" y="4190999"/>
            <a:ext cx="279244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0070C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9CD1A79-D135-A311-22F6-49F401838691}"/>
              </a:ext>
            </a:extLst>
          </p:cNvPr>
          <p:cNvSpPr txBox="1"/>
          <p:nvPr/>
        </p:nvSpPr>
        <p:spPr>
          <a:xfrm>
            <a:off x="8080513" y="3498572"/>
            <a:ext cx="279244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E0153F-3BCF-01A4-1443-790B8B5D7578}"/>
              </a:ext>
            </a:extLst>
          </p:cNvPr>
          <p:cNvSpPr txBox="1"/>
          <p:nvPr/>
        </p:nvSpPr>
        <p:spPr>
          <a:xfrm>
            <a:off x="9439212" y="3741466"/>
            <a:ext cx="203613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2088" indent="-176213"/>
            <a:r>
              <a:rPr lang="fr-FR" sz="1400" dirty="0"/>
              <a:t>Erreurs :</a:t>
            </a:r>
          </a:p>
          <a:p>
            <a:pPr marL="192088" indent="-176213"/>
            <a:endParaRPr lang="fr-FR" sz="1400" dirty="0">
              <a:solidFill>
                <a:srgbClr val="0070C0"/>
              </a:solidFill>
            </a:endParaRPr>
          </a:p>
          <a:p>
            <a:pPr marL="192088" indent="-176213"/>
            <a:r>
              <a:rPr lang="fr-FR" sz="1400" dirty="0">
                <a:solidFill>
                  <a:srgbClr val="0070C0"/>
                </a:solidFill>
              </a:rPr>
              <a:t>1 </a:t>
            </a:r>
            <a:r>
              <a:rPr lang="fr-FR" sz="1400" dirty="0" err="1">
                <a:solidFill>
                  <a:srgbClr val="0070C0"/>
                </a:solidFill>
              </a:rPr>
              <a:t>wireless</a:t>
            </a:r>
            <a:r>
              <a:rPr lang="fr-FR" sz="1400" dirty="0">
                <a:solidFill>
                  <a:srgbClr val="0070C0"/>
                </a:solidFill>
              </a:rPr>
              <a:t> modem</a:t>
            </a:r>
            <a:endParaRPr lang="fr-FR" sz="1400" dirty="0"/>
          </a:p>
          <a:p>
            <a:pPr marL="192088" indent="-176213"/>
            <a:r>
              <a:rPr lang="fr-FR" sz="1400" dirty="0">
                <a:solidFill>
                  <a:srgbClr val="7030A0"/>
                </a:solidFill>
              </a:rPr>
              <a:t>1 </a:t>
            </a:r>
            <a:r>
              <a:rPr lang="fr-FR" sz="1400" dirty="0" err="1">
                <a:solidFill>
                  <a:srgbClr val="7030A0"/>
                </a:solidFill>
              </a:rPr>
              <a:t>ethnic</a:t>
            </a:r>
            <a:r>
              <a:rPr lang="fr-FR" sz="1400" dirty="0">
                <a:solidFill>
                  <a:srgbClr val="7030A0"/>
                </a:solidFill>
              </a:rPr>
              <a:t> </a:t>
            </a:r>
            <a:r>
              <a:rPr lang="fr-FR" sz="1400" dirty="0" err="1">
                <a:solidFill>
                  <a:srgbClr val="7030A0"/>
                </a:solidFill>
              </a:rPr>
              <a:t>ravishing</a:t>
            </a:r>
            <a:r>
              <a:rPr lang="fr-FR" sz="1400" dirty="0">
                <a:solidFill>
                  <a:srgbClr val="7030A0"/>
                </a:solidFill>
              </a:rPr>
              <a:t> golden</a:t>
            </a:r>
            <a:br>
              <a:rPr lang="fr-FR" sz="1400" dirty="0">
                <a:solidFill>
                  <a:srgbClr val="7030A0"/>
                </a:solidFill>
              </a:rPr>
            </a:br>
            <a:r>
              <a:rPr lang="fr-FR" sz="1400" dirty="0" err="1">
                <a:solidFill>
                  <a:srgbClr val="7030A0"/>
                </a:solidFill>
              </a:rPr>
              <a:t>showpiece</a:t>
            </a:r>
            <a:r>
              <a:rPr lang="fr-FR" sz="1400" dirty="0">
                <a:solidFill>
                  <a:srgbClr val="7030A0"/>
                </a:solidFill>
              </a:rPr>
              <a:t> statue</a:t>
            </a:r>
            <a:endParaRPr lang="fr-FR" sz="1400" dirty="0"/>
          </a:p>
          <a:p>
            <a:pPr marL="192088" indent="-176213"/>
            <a:r>
              <a:rPr lang="fr-FR" sz="1400" dirty="0">
                <a:solidFill>
                  <a:schemeClr val="accent2"/>
                </a:solidFill>
              </a:rPr>
              <a:t>1 men sport online</a:t>
            </a:r>
            <a:endParaRPr lang="fr-FR" sz="1400" dirty="0"/>
          </a:p>
          <a:p>
            <a:pPr marL="192088" indent="-176213"/>
            <a:r>
              <a:rPr lang="fr-FR" sz="1400" dirty="0">
                <a:solidFill>
                  <a:schemeClr val="accent5"/>
                </a:solidFill>
              </a:rPr>
              <a:t>1 </a:t>
            </a:r>
            <a:r>
              <a:rPr lang="fr-FR" sz="1400" dirty="0" err="1">
                <a:solidFill>
                  <a:schemeClr val="accent5"/>
                </a:solidFill>
              </a:rPr>
              <a:t>printed</a:t>
            </a:r>
            <a:r>
              <a:rPr lang="fr-FR" sz="1400" dirty="0">
                <a:solidFill>
                  <a:schemeClr val="accent5"/>
                </a:solidFill>
              </a:rPr>
              <a:t> </a:t>
            </a:r>
            <a:r>
              <a:rPr lang="fr-FR" sz="1400" dirty="0" err="1">
                <a:solidFill>
                  <a:schemeClr val="accent5"/>
                </a:solidFill>
              </a:rPr>
              <a:t>button</a:t>
            </a:r>
            <a:endParaRPr lang="fr-FR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843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>
            <a:extLst>
              <a:ext uri="{FF2B5EF4-FFF2-40B4-BE49-F238E27FC236}">
                <a16:creationId xmlns:a16="http://schemas.microsoft.com/office/drawing/2014/main" id="{46596784-F878-F675-2E5E-7F4B89C41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455" y="1430104"/>
            <a:ext cx="6154058" cy="227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B3443928-53DB-43CA-1A5D-11AC45783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455" y="3832682"/>
            <a:ext cx="6154059" cy="227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8CD5E2-07D5-BF04-02D0-64ED228A5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 lnSpcReduction="10000"/>
          </a:bodyPr>
          <a:lstStyle/>
          <a:p>
            <a:r>
              <a:rPr lang="fr-FR" dirty="0"/>
              <a:t>SIFT : test de différentes valeurs de variance expliquée pour réduction PCA</a:t>
            </a:r>
          </a:p>
          <a:p>
            <a:pPr marL="0" indent="0">
              <a:buNone/>
            </a:pP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</a:b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  <a:t>Variance expliquée à 99%</a:t>
            </a: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</a:b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</a:b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  <a:t>ARI = 0,0655</a:t>
            </a: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</a:b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  <a:t>mask_48</a:t>
            </a: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</a:b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  <a:t>target</a:t>
            </a: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</a:b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</a:b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</a:b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</a:b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</a:b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</a:b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</a:b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</a:b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</a:b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  <a:t>Variance expliquée à 50%</a:t>
            </a: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</a:b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</a:b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  <a:t>ARI = 0,0507</a:t>
            </a: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</a:b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  <a:t>mask_48</a:t>
            </a: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</a:b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  <a:t>target</a:t>
            </a:r>
            <a:b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Medium" panose="020B0602020204020303" pitchFamily="34" charset="-79"/>
                <a:ea typeface="Verdana" panose="020B0604030504040204" pitchFamily="34" charset="0"/>
                <a:cs typeface="Futura Medium" panose="020B0602020204020303" pitchFamily="34" charset="-79"/>
              </a:rPr>
            </a:br>
            <a:endParaRPr lang="fr-FR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7D2D280-7DF0-769A-D52A-4B4F73E5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Présentation du jeu de données </a:t>
            </a:r>
            <a:br>
              <a:rPr lang="fr-FR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la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les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Nettoyage / préparation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résumé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image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 +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résultats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65928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8CD5E2-07D5-BF04-02D0-64ED228A5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fr-FR" dirty="0"/>
              <a:t>SIFT : test de différentes valeurs de perplexité du diagramme </a:t>
            </a:r>
            <a:r>
              <a:rPr lang="fr-FR" dirty="0" err="1"/>
              <a:t>T-Sne</a:t>
            </a:r>
            <a:endParaRPr lang="fr-FR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A37A8CA-91FD-75E2-EE09-0B0A4DB2B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6" t="7133" r="40000"/>
          <a:stretch/>
        </p:blipFill>
        <p:spPr bwMode="auto">
          <a:xfrm>
            <a:off x="3970868" y="1501210"/>
            <a:ext cx="1689703" cy="151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29EB3219-0904-7294-84D9-C9829F625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7271" r="40000"/>
          <a:stretch/>
        </p:blipFill>
        <p:spPr bwMode="auto">
          <a:xfrm>
            <a:off x="6493937" y="1493959"/>
            <a:ext cx="1689703" cy="15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CC2038F3-4786-2867-7206-7BABBA83E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4" t="7271" r="40000"/>
          <a:stretch/>
        </p:blipFill>
        <p:spPr bwMode="auto">
          <a:xfrm>
            <a:off x="9091994" y="1493959"/>
            <a:ext cx="1689704" cy="152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515D70CD-FEC3-ED56-7CF2-8FC7AA8B38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4" t="7263" r="39999"/>
          <a:stretch/>
        </p:blipFill>
        <p:spPr bwMode="auto">
          <a:xfrm>
            <a:off x="3985381" y="3068977"/>
            <a:ext cx="1689703" cy="153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AA525AC7-CE54-528A-986A-25D9CA719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4" t="7426" r="40000"/>
          <a:stretch/>
        </p:blipFill>
        <p:spPr bwMode="auto">
          <a:xfrm>
            <a:off x="6505426" y="3075139"/>
            <a:ext cx="1689704" cy="15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>
            <a:extLst>
              <a:ext uri="{FF2B5EF4-FFF2-40B4-BE49-F238E27FC236}">
                <a16:creationId xmlns:a16="http://schemas.microsoft.com/office/drawing/2014/main" id="{8910B7A5-353B-865A-7656-26B620ECF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7110" r="40000"/>
          <a:stretch/>
        </p:blipFill>
        <p:spPr bwMode="auto">
          <a:xfrm>
            <a:off x="9091995" y="3068977"/>
            <a:ext cx="1689703" cy="151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>
            <a:extLst>
              <a:ext uri="{FF2B5EF4-FFF2-40B4-BE49-F238E27FC236}">
                <a16:creationId xmlns:a16="http://schemas.microsoft.com/office/drawing/2014/main" id="{A73BEBA7-25B9-F35F-D2F6-553E242F6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7263" r="41309"/>
          <a:stretch/>
        </p:blipFill>
        <p:spPr bwMode="auto">
          <a:xfrm>
            <a:off x="3970866" y="4653775"/>
            <a:ext cx="1689703" cy="156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6" name="Picture 16">
            <a:extLst>
              <a:ext uri="{FF2B5EF4-FFF2-40B4-BE49-F238E27FC236}">
                <a16:creationId xmlns:a16="http://schemas.microsoft.com/office/drawing/2014/main" id="{58E40892-B9FC-AB33-AA5D-4C85C1A6B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7173" r="40952"/>
          <a:stretch/>
        </p:blipFill>
        <p:spPr bwMode="auto">
          <a:xfrm>
            <a:off x="6505426" y="4653774"/>
            <a:ext cx="1689703" cy="155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8" name="Picture 18">
            <a:extLst>
              <a:ext uri="{FF2B5EF4-FFF2-40B4-BE49-F238E27FC236}">
                <a16:creationId xmlns:a16="http://schemas.microsoft.com/office/drawing/2014/main" id="{DDFB2376-BE2F-4461-70D8-9301F96B7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4" t="7500" r="40000"/>
          <a:stretch/>
        </p:blipFill>
        <p:spPr bwMode="auto">
          <a:xfrm>
            <a:off x="9101082" y="4643124"/>
            <a:ext cx="1670543" cy="151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F76CBCF-68C0-2D51-1534-3A490DE6809C}"/>
              </a:ext>
            </a:extLst>
          </p:cNvPr>
          <p:cNvSpPr txBox="1"/>
          <p:nvPr/>
        </p:nvSpPr>
        <p:spPr>
          <a:xfrm>
            <a:off x="5585583" y="2654176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P=25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66134A3-B38B-9500-8BE7-3B0D15B084F5}"/>
              </a:ext>
            </a:extLst>
          </p:cNvPr>
          <p:cNvSpPr txBox="1"/>
          <p:nvPr/>
        </p:nvSpPr>
        <p:spPr>
          <a:xfrm>
            <a:off x="8104029" y="2699645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P=30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285117C-8779-1511-F1F8-042077243B9B}"/>
              </a:ext>
            </a:extLst>
          </p:cNvPr>
          <p:cNvSpPr txBox="1"/>
          <p:nvPr/>
        </p:nvSpPr>
        <p:spPr>
          <a:xfrm>
            <a:off x="10697029" y="2706403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P=35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CD25F83-162C-9460-36E5-18480CE1ED01}"/>
              </a:ext>
            </a:extLst>
          </p:cNvPr>
          <p:cNvSpPr txBox="1"/>
          <p:nvPr/>
        </p:nvSpPr>
        <p:spPr>
          <a:xfrm>
            <a:off x="5585583" y="4228317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P=40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BB67D39-EAB0-F70C-C29C-07F8D8DCBBC7}"/>
              </a:ext>
            </a:extLst>
          </p:cNvPr>
          <p:cNvSpPr txBox="1"/>
          <p:nvPr/>
        </p:nvSpPr>
        <p:spPr>
          <a:xfrm>
            <a:off x="8104029" y="4228317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P=45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167D48A-6857-6B05-4AFF-6BE6EBAD1836}"/>
              </a:ext>
            </a:extLst>
          </p:cNvPr>
          <p:cNvSpPr txBox="1"/>
          <p:nvPr/>
        </p:nvSpPr>
        <p:spPr>
          <a:xfrm>
            <a:off x="10697029" y="4214824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P=50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93C40C1-B51A-48B0-4107-17F574CDF520}"/>
              </a:ext>
            </a:extLst>
          </p:cNvPr>
          <p:cNvSpPr txBox="1"/>
          <p:nvPr/>
        </p:nvSpPr>
        <p:spPr>
          <a:xfrm>
            <a:off x="5574587" y="5838813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P=55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16798DF-EAEB-905C-2E1F-B4A87093CCA3}"/>
              </a:ext>
            </a:extLst>
          </p:cNvPr>
          <p:cNvSpPr txBox="1"/>
          <p:nvPr/>
        </p:nvSpPr>
        <p:spPr>
          <a:xfrm>
            <a:off x="8104029" y="5838813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P=60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1A37651-F315-3067-4677-A7BAB9417C0B}"/>
              </a:ext>
            </a:extLst>
          </p:cNvPr>
          <p:cNvSpPr txBox="1"/>
          <p:nvPr/>
        </p:nvSpPr>
        <p:spPr>
          <a:xfrm>
            <a:off x="10697029" y="5838813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P=65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7D2D280-7DF0-769A-D52A-4B4F73E5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Présentation du jeu de données </a:t>
            </a:r>
            <a:br>
              <a:rPr lang="fr-FR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la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les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Nettoyage / préparation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résumé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image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 +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résultats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94625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2" name="Picture 18">
            <a:extLst>
              <a:ext uri="{FF2B5EF4-FFF2-40B4-BE49-F238E27FC236}">
                <a16:creationId xmlns:a16="http://schemas.microsoft.com/office/drawing/2014/main" id="{B0782126-7B34-67E7-49A1-717A39CE3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761" y="864108"/>
            <a:ext cx="2292718" cy="527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DFB23A1-DC3D-610C-8C09-B7F19D0F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Présentation du jeu de données </a:t>
            </a:r>
            <a:br>
              <a:rPr lang="fr-FR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la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les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Nettoyage / préparation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résumé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image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 +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résultats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D5DAF2-BB84-3F95-A7DB-040204679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fr-FR" dirty="0"/>
              <a:t>CNN Transfer Learning – </a:t>
            </a:r>
            <a:r>
              <a:rPr lang="fr-FR" dirty="0" err="1"/>
              <a:t>include_top</a:t>
            </a:r>
            <a:r>
              <a:rPr lang="fr-FR" dirty="0"/>
              <a:t> = False</a:t>
            </a:r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B2B87E95-FB68-E919-339C-F85C331DF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745" y="1882112"/>
            <a:ext cx="5167295" cy="426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613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0325C5C-DAC2-A1C6-0690-C53C77F7A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285" y="526473"/>
            <a:ext cx="3709445" cy="296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43D0F36-7E3B-1F76-5E1F-9000476E8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880" y="3490104"/>
            <a:ext cx="3709445" cy="296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6EBB6AC-D040-168F-BA70-9D0A28C8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Présentation du jeu de données </a:t>
            </a:r>
            <a:br>
              <a:rPr lang="fr-FR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la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les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Nettoyage / préparation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résumé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image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 +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résultats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FBB4B5-429D-BCDF-9F94-102584767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4041011" cy="4085249"/>
          </a:xfrm>
        </p:spPr>
        <p:txBody>
          <a:bodyPr anchor="t" anchorCtr="0"/>
          <a:lstStyle/>
          <a:p>
            <a:r>
              <a:rPr lang="fr-FR" dirty="0"/>
              <a:t>CNN Transfer Learning – entrainement de la dernière couche – </a:t>
            </a:r>
            <a:r>
              <a:rPr lang="fr-FR" dirty="0" err="1"/>
              <a:t>target</a:t>
            </a:r>
            <a:r>
              <a:rPr lang="fr-FR" dirty="0"/>
              <a:t> – </a:t>
            </a:r>
            <a:r>
              <a:rPr lang="fr-FR" dirty="0" err="1"/>
              <a:t>mask_tot</a:t>
            </a:r>
            <a:endParaRPr lang="fr-FR" dirty="0"/>
          </a:p>
          <a:p>
            <a:pPr lvl="1"/>
            <a:r>
              <a:rPr lang="fr-FR" dirty="0"/>
              <a:t>Besoin de davantage de données pour l’entrainement</a:t>
            </a:r>
          </a:p>
          <a:p>
            <a:pPr lvl="1"/>
            <a:r>
              <a:rPr lang="fr-FR" dirty="0"/>
              <a:t>Très long (15 mn/</a:t>
            </a:r>
            <a:r>
              <a:rPr lang="fr-FR" dirty="0" err="1"/>
              <a:t>epoch</a:t>
            </a:r>
            <a:r>
              <a:rPr lang="fr-FR" dirty="0"/>
              <a:t> avec la totalité de ce jeu de données sur 33 catégories)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7573368-853C-3A82-B9D9-30ED170E2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285" y="3442767"/>
            <a:ext cx="3709451" cy="296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944F793B-F585-92AD-697B-B663E48EADA2}"/>
              </a:ext>
            </a:extLst>
          </p:cNvPr>
          <p:cNvCxnSpPr>
            <a:cxnSpLocks/>
          </p:cNvCxnSpPr>
          <p:nvPr/>
        </p:nvCxnSpPr>
        <p:spPr>
          <a:xfrm>
            <a:off x="5174424" y="5442852"/>
            <a:ext cx="217934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173CD56F-4AD7-5E02-43C4-A1783D84A6E1}"/>
              </a:ext>
            </a:extLst>
          </p:cNvPr>
          <p:cNvSpPr txBox="1"/>
          <p:nvPr/>
        </p:nvSpPr>
        <p:spPr>
          <a:xfrm>
            <a:off x="5267667" y="557339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Surapprentissage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168AEE8-9F64-4615-DF23-103081AE97F0}"/>
              </a:ext>
            </a:extLst>
          </p:cNvPr>
          <p:cNvCxnSpPr>
            <a:cxnSpLocks/>
          </p:cNvCxnSpPr>
          <p:nvPr/>
        </p:nvCxnSpPr>
        <p:spPr>
          <a:xfrm>
            <a:off x="9498445" y="4979174"/>
            <a:ext cx="1686023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8CB0C16-5DD0-CFE8-BEAA-5510C0386F15}"/>
              </a:ext>
            </a:extLst>
          </p:cNvPr>
          <p:cNvCxnSpPr>
            <a:cxnSpLocks/>
          </p:cNvCxnSpPr>
          <p:nvPr/>
        </p:nvCxnSpPr>
        <p:spPr>
          <a:xfrm>
            <a:off x="9129567" y="2489195"/>
            <a:ext cx="217934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398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D159844F-D5E6-9124-A5C7-B8C3E02B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455" y="3709358"/>
            <a:ext cx="6154058" cy="228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600BFE3-DB13-C162-471C-01C81C711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457" y="1298773"/>
            <a:ext cx="6154057" cy="227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3C4313F-5F6F-6568-7AC5-6189ED65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Présentation du jeu de données </a:t>
            </a:r>
            <a:br>
              <a:rPr lang="fr-FR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la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les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Nettoyage / préparation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résumé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image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 +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résultats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32ED01-5F43-4A55-C530-031178F8B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768921"/>
          </a:xfrm>
        </p:spPr>
        <p:txBody>
          <a:bodyPr anchor="t" anchorCtr="0">
            <a:normAutofit/>
          </a:bodyPr>
          <a:lstStyle/>
          <a:p>
            <a:r>
              <a:rPr lang="fr-FR" dirty="0"/>
              <a:t>Bag of </a:t>
            </a:r>
            <a:r>
              <a:rPr lang="fr-FR" dirty="0" err="1"/>
              <a:t>Words</a:t>
            </a:r>
            <a:r>
              <a:rPr lang="fr-FR" dirty="0"/>
              <a:t> + Bag of Visual </a:t>
            </a:r>
            <a:r>
              <a:rPr lang="fr-FR" dirty="0" err="1"/>
              <a:t>Words</a:t>
            </a:r>
            <a:r>
              <a:rPr lang="fr-FR" dirty="0"/>
              <a:t> (SIFT + Tf-</a:t>
            </a:r>
            <a:r>
              <a:rPr lang="fr-FR" dirty="0" err="1"/>
              <a:t>idf</a:t>
            </a:r>
            <a:r>
              <a:rPr lang="fr-FR" dirty="0"/>
              <a:t>)</a:t>
            </a:r>
          </a:p>
          <a:p>
            <a:pPr marL="0" indent="0">
              <a:buNone/>
            </a:pPr>
            <a:br>
              <a:rPr lang="fr-FR" sz="1600" dirty="0"/>
            </a:br>
            <a:r>
              <a:rPr lang="fr-FR" sz="1600" dirty="0"/>
              <a:t>Sans réduction </a:t>
            </a:r>
            <a:br>
              <a:rPr lang="fr-FR" sz="1600" dirty="0"/>
            </a:br>
            <a:r>
              <a:rPr lang="fr-FR" sz="1600" dirty="0"/>
              <a:t>dimensionnelle par PCA</a:t>
            </a:r>
            <a:br>
              <a:rPr lang="fr-FR" sz="1600" dirty="0"/>
            </a:br>
            <a:r>
              <a:rPr lang="fr-FR" sz="1600" dirty="0"/>
              <a:t>ARI = 0,75</a:t>
            </a:r>
            <a:br>
              <a:rPr lang="fr-FR" sz="1600" dirty="0"/>
            </a:br>
            <a:r>
              <a:rPr lang="fr-FR" sz="1600" dirty="0"/>
              <a:t>mask_48</a:t>
            </a:r>
            <a:br>
              <a:rPr lang="fr-FR" sz="1600" dirty="0"/>
            </a:br>
            <a:r>
              <a:rPr lang="fr-FR" sz="1600" dirty="0" err="1"/>
              <a:t>target</a:t>
            </a:r>
            <a:br>
              <a:rPr lang="fr-FR" sz="1600" dirty="0"/>
            </a:br>
            <a:br>
              <a:rPr lang="fr-FR" sz="1600" dirty="0"/>
            </a:br>
            <a:br>
              <a:rPr lang="fr-FR" sz="1600" dirty="0"/>
            </a:br>
            <a:br>
              <a:rPr lang="fr-FR" sz="1600" dirty="0"/>
            </a:br>
            <a:br>
              <a:rPr lang="fr-FR" sz="1600" dirty="0"/>
            </a:br>
            <a:br>
              <a:rPr lang="fr-FR" sz="1600" dirty="0"/>
            </a:br>
            <a:br>
              <a:rPr lang="fr-FR" sz="1600" dirty="0"/>
            </a:br>
            <a:r>
              <a:rPr lang="fr-FR" sz="1600" dirty="0"/>
              <a:t>Avec réduction </a:t>
            </a:r>
            <a:br>
              <a:rPr lang="fr-FR" sz="1600" dirty="0"/>
            </a:br>
            <a:r>
              <a:rPr lang="fr-FR" sz="1600" dirty="0"/>
              <a:t>dimensionnelle par PCA</a:t>
            </a:r>
            <a:br>
              <a:rPr lang="fr-FR" sz="1600" dirty="0"/>
            </a:br>
            <a:r>
              <a:rPr lang="fr-FR" sz="1600" dirty="0"/>
              <a:t>ARI = 0,87</a:t>
            </a:r>
            <a:br>
              <a:rPr lang="fr-FR" sz="1600" dirty="0"/>
            </a:br>
            <a:r>
              <a:rPr lang="fr-FR" sz="1600" dirty="0"/>
              <a:t>mask_48</a:t>
            </a:r>
            <a:br>
              <a:rPr lang="fr-FR" sz="1600" dirty="0"/>
            </a:br>
            <a:r>
              <a:rPr lang="fr-FR" sz="1600" dirty="0" err="1"/>
              <a:t>target</a:t>
            </a:r>
            <a:br>
              <a:rPr lang="fr-FR" sz="1600" dirty="0"/>
            </a:br>
            <a:br>
              <a:rPr lang="fr-FR" sz="1600" dirty="0"/>
            </a:br>
            <a:br>
              <a:rPr lang="fr-FR" sz="1600" dirty="0"/>
            </a:br>
            <a:br>
              <a:rPr lang="fr-FR" sz="1600" dirty="0"/>
            </a:br>
            <a:br>
              <a:rPr lang="fr-FR" sz="1600" dirty="0"/>
            </a:br>
            <a:br>
              <a:rPr lang="fr-FR" sz="1600" dirty="0"/>
            </a:br>
            <a:r>
              <a:rPr lang="fr-FR" sz="1600" dirty="0"/>
              <a:t>pour info : ARI SIFT = 0,09     ARI Tf-</a:t>
            </a:r>
            <a:r>
              <a:rPr lang="fr-FR" sz="1600" dirty="0" err="1"/>
              <a:t>idf</a:t>
            </a:r>
            <a:r>
              <a:rPr lang="fr-FR" sz="1600" dirty="0"/>
              <a:t> = 0,88</a:t>
            </a:r>
          </a:p>
        </p:txBody>
      </p:sp>
    </p:spTree>
    <p:extLst>
      <p:ext uri="{BB962C8B-B14F-4D97-AF65-F5344CB8AC3E}">
        <p14:creationId xmlns:p14="http://schemas.microsoft.com/office/powerpoint/2010/main" val="142992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C6A2342-1128-F4E7-E7E3-7B2636897A10}"/>
              </a:ext>
            </a:extLst>
          </p:cNvPr>
          <p:cNvSpPr txBox="1"/>
          <p:nvPr/>
        </p:nvSpPr>
        <p:spPr>
          <a:xfrm>
            <a:off x="3790063" y="739991"/>
            <a:ext cx="7647193" cy="369332"/>
          </a:xfrm>
          <a:prstGeom prst="rect">
            <a:avLst/>
          </a:prstGeom>
          <a:solidFill>
            <a:srgbClr val="FDF7C9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État des lieux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E4084CD-1D51-A7B1-F0FE-05D8FE2FB8CE}"/>
              </a:ext>
            </a:extLst>
          </p:cNvPr>
          <p:cNvSpPr txBox="1"/>
          <p:nvPr/>
        </p:nvSpPr>
        <p:spPr>
          <a:xfrm>
            <a:off x="4395982" y="1420191"/>
            <a:ext cx="21670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Multiples vendeurs</a:t>
            </a:r>
          </a:p>
          <a:p>
            <a:pPr algn="ctr"/>
            <a:r>
              <a:rPr lang="fr-F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+</a:t>
            </a:r>
            <a:br>
              <a:rPr lang="fr-F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Catégorisation manuelle</a:t>
            </a:r>
          </a:p>
        </p:txBody>
      </p:sp>
      <p:pic>
        <p:nvPicPr>
          <p:cNvPr id="11" name="Picture 6" descr="Positionnement Tiré Par La Main De Flèche Illustration de Vecteur -  Illustration du ligne, retrait: 66289121">
            <a:extLst>
              <a:ext uri="{FF2B5EF4-FFF2-40B4-BE49-F238E27FC236}">
                <a16:creationId xmlns:a16="http://schemas.microsoft.com/office/drawing/2014/main" id="{5E811168-6B1D-7116-A340-3CC6A7FB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1" t="29201" r="34422" b="58880"/>
          <a:stretch/>
        </p:blipFill>
        <p:spPr bwMode="auto">
          <a:xfrm rot="8460418">
            <a:off x="8330572" y="1644594"/>
            <a:ext cx="475817" cy="38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B548A05-4A1D-E8BD-B27E-A0E968656920}"/>
              </a:ext>
            </a:extLst>
          </p:cNvPr>
          <p:cNvSpPr txBox="1"/>
          <p:nvPr/>
        </p:nvSpPr>
        <p:spPr>
          <a:xfrm>
            <a:off x="9227426" y="1375007"/>
            <a:ext cx="1494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Catégorisation </a:t>
            </a:r>
            <a:br>
              <a:rPr lang="fr-F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peu fiable et </a:t>
            </a:r>
            <a:br>
              <a:rPr lang="fr-F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donc inutilisable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9A7BA11-5563-9A72-9CAA-51C82E59DC1D}"/>
              </a:ext>
            </a:extLst>
          </p:cNvPr>
          <p:cNvSpPr txBox="1"/>
          <p:nvPr/>
        </p:nvSpPr>
        <p:spPr>
          <a:xfrm>
            <a:off x="3790062" y="2823693"/>
            <a:ext cx="7647193" cy="369332"/>
          </a:xfrm>
          <a:prstGeom prst="rect">
            <a:avLst/>
          </a:prstGeom>
          <a:solidFill>
            <a:srgbClr val="FDF7C9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Mission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75D4900-BAC9-3D10-F251-BEB6CCB4C1B8}"/>
              </a:ext>
            </a:extLst>
          </p:cNvPr>
          <p:cNvSpPr txBox="1"/>
          <p:nvPr/>
        </p:nvSpPr>
        <p:spPr>
          <a:xfrm>
            <a:off x="3774461" y="3250177"/>
            <a:ext cx="766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Étude de faisabilité d’un moteur de classification automatique des biens de consommations à partir de la description du bien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A5280F9-74C9-1B3A-F3A4-D1BE9A836C4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727795" y="1175009"/>
            <a:ext cx="1370036" cy="132375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EF4DC52-B568-3E72-3F32-F77BA7DEC02C}"/>
              </a:ext>
            </a:extLst>
          </p:cNvPr>
          <p:cNvSpPr txBox="1"/>
          <p:nvPr/>
        </p:nvSpPr>
        <p:spPr>
          <a:xfrm>
            <a:off x="3790062" y="4213466"/>
            <a:ext cx="3394509" cy="369332"/>
          </a:xfrm>
          <a:prstGeom prst="rect">
            <a:avLst/>
          </a:prstGeom>
          <a:solidFill>
            <a:srgbClr val="FDF7C9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Outils à tester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C3E3167-ED63-11CF-C29B-09C382EE5E54}"/>
              </a:ext>
            </a:extLst>
          </p:cNvPr>
          <p:cNvSpPr txBox="1"/>
          <p:nvPr/>
        </p:nvSpPr>
        <p:spPr>
          <a:xfrm>
            <a:off x="3774461" y="4640279"/>
            <a:ext cx="3410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8" lvl="1"/>
            <a:r>
              <a:rPr lang="fr-F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 approches Bag-of-</a:t>
            </a:r>
            <a:r>
              <a:rPr lang="fr-FR" sz="1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words</a:t>
            </a:r>
            <a:r>
              <a:rPr lang="fr-F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dont Tf-</a:t>
            </a:r>
            <a:r>
              <a:rPr lang="fr-FR" sz="1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idf</a:t>
            </a:r>
            <a:endParaRPr lang="fr-FR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14288" lvl="1"/>
            <a:r>
              <a:rPr lang="fr-F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Word2Vec / </a:t>
            </a:r>
            <a:r>
              <a:rPr lang="fr-FR" sz="1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Glove</a:t>
            </a:r>
            <a:r>
              <a:rPr lang="fr-F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/ </a:t>
            </a:r>
            <a:r>
              <a:rPr lang="fr-FR" sz="1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FastText</a:t>
            </a:r>
            <a:endParaRPr lang="fr-FR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14288" lvl="1"/>
            <a:r>
              <a:rPr lang="fr-F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BERT</a:t>
            </a:r>
          </a:p>
          <a:p>
            <a:pPr marL="14288" lvl="1"/>
            <a:r>
              <a:rPr lang="fr-F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USE (Universal Sentence Encoder)</a:t>
            </a:r>
          </a:p>
          <a:p>
            <a:pPr marL="14288" lvl="1"/>
            <a:r>
              <a:rPr lang="fr-F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SIFT / ORB / SURF</a:t>
            </a:r>
          </a:p>
          <a:p>
            <a:pPr marL="14288" lvl="1"/>
            <a:r>
              <a:rPr lang="fr-F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CNN Transfer Learning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A9D5C03-18C4-3DF4-9AA0-C083C29E7105}"/>
              </a:ext>
            </a:extLst>
          </p:cNvPr>
          <p:cNvSpPr txBox="1"/>
          <p:nvPr/>
        </p:nvSpPr>
        <p:spPr>
          <a:xfrm>
            <a:off x="8022803" y="4213466"/>
            <a:ext cx="3394509" cy="369332"/>
          </a:xfrm>
          <a:prstGeom prst="rect">
            <a:avLst/>
          </a:prstGeom>
          <a:solidFill>
            <a:srgbClr val="FDF7C9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Données à disposition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2EC661C-8999-D361-B65A-4460E5C60514}"/>
              </a:ext>
            </a:extLst>
          </p:cNvPr>
          <p:cNvSpPr txBox="1"/>
          <p:nvPr/>
        </p:nvSpPr>
        <p:spPr>
          <a:xfrm>
            <a:off x="8007202" y="4640279"/>
            <a:ext cx="3410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8" lvl="1"/>
            <a:r>
              <a:rPr lang="fr-F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 fichier de données sur 1050 articles accompagné de 1050 photos</a:t>
            </a:r>
          </a:p>
          <a:p>
            <a:pPr marL="14288" lvl="1"/>
            <a:endParaRPr lang="fr-FR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14288" lvl="1"/>
            <a:r>
              <a:rPr lang="fr-F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Pour l’étude : utilisation des catégories indiquées manuellement par les vendeurs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DEE6BE2-5AC9-75F0-C6FB-B38A5B66C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Autofit/>
          </a:bodyPr>
          <a:lstStyle/>
          <a:p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Mission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Présentation du jeu de données </a:t>
            </a:r>
            <a:br>
              <a:rPr lang="fr-FR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la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les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Nettoyage / préparation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résumé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 +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résultats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07822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E0C2BEEB-37FD-39B4-0433-C5B383CF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Présentation du jeu de données </a:t>
            </a:r>
            <a:br>
              <a:rPr lang="fr-FR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la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les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Nettoyage / préparation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résumé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 +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résultats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C74B6E2C-D0FE-FF3C-D1BB-24E223629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978" y="460846"/>
            <a:ext cx="8149281" cy="503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1AC3523B-7772-544E-9CD1-34BB22DF6F84}"/>
              </a:ext>
            </a:extLst>
          </p:cNvPr>
          <p:cNvSpPr/>
          <p:nvPr/>
        </p:nvSpPr>
        <p:spPr>
          <a:xfrm>
            <a:off x="9013371" y="798286"/>
            <a:ext cx="1045029" cy="1233714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A9707F-76C8-11AC-FB6F-5FE1A4341DE7}"/>
              </a:ext>
            </a:extLst>
          </p:cNvPr>
          <p:cNvSpPr txBox="1"/>
          <p:nvPr/>
        </p:nvSpPr>
        <p:spPr>
          <a:xfrm>
            <a:off x="6515508" y="1030515"/>
            <a:ext cx="2497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4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Textes complets</a:t>
            </a:r>
          </a:p>
          <a:p>
            <a:pPr algn="r"/>
            <a:r>
              <a:rPr lang="fr-FR" sz="14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≃ Apprentissages supervisés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1E986D5-7A4D-C11D-AA94-6B7EFD377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710863"/>
          </a:xfrm>
        </p:spPr>
        <p:txBody>
          <a:bodyPr anchor="b" anchorCtr="0">
            <a:normAutofit/>
          </a:bodyPr>
          <a:lstStyle/>
          <a:p>
            <a:r>
              <a:rPr lang="fr-FR" sz="1600" dirty="0"/>
              <a:t>Meilleurs résultats sur les textes complets </a:t>
            </a:r>
          </a:p>
          <a:p>
            <a:r>
              <a:rPr lang="fr-FR" sz="1600" dirty="0"/>
              <a:t>Le choix </a:t>
            </a:r>
            <a:r>
              <a:rPr lang="fr-FR" sz="1600" dirty="0" err="1"/>
              <a:t>stemming</a:t>
            </a:r>
            <a:r>
              <a:rPr lang="fr-FR" sz="1600" dirty="0"/>
              <a:t> ou </a:t>
            </a:r>
            <a:r>
              <a:rPr lang="fr-FR" sz="1600" dirty="0" err="1"/>
              <a:t>lemmatization</a:t>
            </a:r>
            <a:r>
              <a:rPr lang="fr-FR" sz="1600" dirty="0"/>
              <a:t> joue peu</a:t>
            </a:r>
          </a:p>
          <a:p>
            <a:r>
              <a:rPr lang="fr-FR" sz="1600" dirty="0"/>
              <a:t>Meilleurs résultats avec l’apprentissage supervisé</a:t>
            </a:r>
          </a:p>
        </p:txBody>
      </p:sp>
    </p:spTree>
    <p:extLst>
      <p:ext uri="{BB962C8B-B14F-4D97-AF65-F5344CB8AC3E}">
        <p14:creationId xmlns:p14="http://schemas.microsoft.com/office/powerpoint/2010/main" val="1043264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E0C2BEEB-37FD-39B4-0433-C5B383CF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Présentation du jeu de données </a:t>
            </a:r>
            <a:br>
              <a:rPr lang="fr-FR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la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les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Nettoyage / préparation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résumé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 +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résultats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CD4933CD-8155-3B4B-0679-8332B2DEE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5380354"/>
            <a:ext cx="7315200" cy="1240374"/>
          </a:xfrm>
        </p:spPr>
        <p:txBody>
          <a:bodyPr anchor="b" anchorCtr="0">
            <a:normAutofit/>
          </a:bodyPr>
          <a:lstStyle/>
          <a:p>
            <a:r>
              <a:rPr lang="fr-FR" sz="1600" dirty="0"/>
              <a:t>Meilleurs résultats lorsque la sélection est plus réduite :</a:t>
            </a:r>
          </a:p>
          <a:p>
            <a:pPr lvl="1"/>
            <a:r>
              <a:rPr lang="fr-FR" sz="1600" dirty="0"/>
              <a:t>Car moins de catégories?</a:t>
            </a:r>
          </a:p>
          <a:p>
            <a:pPr lvl="1"/>
            <a:r>
              <a:rPr lang="fr-FR" sz="1600" dirty="0"/>
              <a:t>Car les catégories sont plus précises et plus distinctes?</a:t>
            </a:r>
          </a:p>
          <a:p>
            <a:pPr lvl="1"/>
            <a:r>
              <a:rPr lang="fr-FR" sz="1600" dirty="0"/>
              <a:t>Car il y a plus d’individus par catégories?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F3815B3C-7289-A28B-45E2-65DF7090A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832" y="482450"/>
            <a:ext cx="6994071" cy="496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4D8C567E-41A1-5C3E-CE86-1F2E6DAD7B2F}"/>
              </a:ext>
            </a:extLst>
          </p:cNvPr>
          <p:cNvSpPr/>
          <p:nvPr/>
        </p:nvSpPr>
        <p:spPr>
          <a:xfrm rot="20359828">
            <a:off x="8299841" y="1113627"/>
            <a:ext cx="2946400" cy="132907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887AC57-B81C-F5FE-9D8F-5174D4328475}"/>
              </a:ext>
            </a:extLst>
          </p:cNvPr>
          <p:cNvSpPr/>
          <p:nvPr/>
        </p:nvSpPr>
        <p:spPr>
          <a:xfrm rot="20742004">
            <a:off x="6716183" y="1819585"/>
            <a:ext cx="3647923" cy="1329077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2F8E639-2D77-CD4F-3279-AFF93E4546AB}"/>
              </a:ext>
            </a:extLst>
          </p:cNvPr>
          <p:cNvSpPr/>
          <p:nvPr/>
        </p:nvSpPr>
        <p:spPr>
          <a:xfrm rot="20869126">
            <a:off x="5438354" y="2720469"/>
            <a:ext cx="5088256" cy="132907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CAB8B49-F60C-B428-60BA-D7081EB2BD0A}"/>
              </a:ext>
            </a:extLst>
          </p:cNvPr>
          <p:cNvCxnSpPr/>
          <p:nvPr/>
        </p:nvCxnSpPr>
        <p:spPr>
          <a:xfrm flipV="1">
            <a:off x="5523978" y="1027134"/>
            <a:ext cx="3519814" cy="2304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1612DB2-416F-BAD0-2935-E15B5332A5F9}"/>
              </a:ext>
            </a:extLst>
          </p:cNvPr>
          <p:cNvSpPr txBox="1"/>
          <p:nvPr/>
        </p:nvSpPr>
        <p:spPr>
          <a:xfrm rot="19596627">
            <a:off x="5104062" y="1882400"/>
            <a:ext cx="432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Pour </a:t>
            </a:r>
            <a:r>
              <a:rPr lang="fr-FR" sz="12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: Nombre moyen d’individus par catégorie</a:t>
            </a:r>
          </a:p>
        </p:txBody>
      </p:sp>
    </p:spTree>
    <p:extLst>
      <p:ext uri="{BB962C8B-B14F-4D97-AF65-F5344CB8AC3E}">
        <p14:creationId xmlns:p14="http://schemas.microsoft.com/office/powerpoint/2010/main" val="2605693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E0C2BEEB-37FD-39B4-0433-C5B383CF8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Présentation du jeu de données </a:t>
            </a:r>
            <a:br>
              <a:rPr lang="fr-FR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la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les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Nettoyage / préparation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résumé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 +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résultats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CD4933CD-8155-3B4B-0679-8332B2DEE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5144344"/>
            <a:ext cx="7315200" cy="811956"/>
          </a:xfrm>
        </p:spPr>
        <p:txBody>
          <a:bodyPr numCol="2" spcCol="108000" anchor="t" anchorCtr="0">
            <a:normAutofit fontScale="77500" lnSpcReduction="20000"/>
          </a:bodyPr>
          <a:lstStyle/>
          <a:p>
            <a:pPr marL="0" indent="0" algn="ctr">
              <a:buNone/>
            </a:pPr>
            <a:r>
              <a:rPr lang="fr-FR" sz="1600" dirty="0">
                <a:solidFill>
                  <a:srgbClr val="FF0000"/>
                </a:solidFill>
              </a:rPr>
              <a:t>- </a:t>
            </a:r>
            <a:r>
              <a:rPr lang="fr-FR" sz="1600" dirty="0"/>
              <a:t> 7 catégories pour </a:t>
            </a:r>
            <a:r>
              <a:rPr lang="fr-FR" sz="1600" dirty="0" err="1"/>
              <a:t>target_wide</a:t>
            </a:r>
            <a:endParaRPr lang="fr-FR" sz="1600" dirty="0"/>
          </a:p>
          <a:p>
            <a:pPr marL="0" indent="0" algn="ctr">
              <a:buNone/>
            </a:pPr>
            <a:r>
              <a:rPr lang="fr-FR" sz="1600" dirty="0">
                <a:solidFill>
                  <a:srgbClr val="00B050"/>
                </a:solidFill>
              </a:rPr>
              <a:t>+</a:t>
            </a:r>
            <a:r>
              <a:rPr lang="fr-FR" sz="1600" dirty="0"/>
              <a:t>  8 catégories pour </a:t>
            </a:r>
            <a:r>
              <a:rPr lang="fr-FR" sz="1600" dirty="0" err="1"/>
              <a:t>target</a:t>
            </a:r>
            <a:endParaRPr lang="fr-FR" sz="1600" dirty="0"/>
          </a:p>
          <a:p>
            <a:pPr marL="0" indent="0" algn="ctr">
              <a:buNone/>
            </a:pPr>
            <a:r>
              <a:rPr lang="fr-FR" sz="1600" dirty="0"/>
              <a:t>Nombres de catégories ± identiques</a:t>
            </a:r>
          </a:p>
          <a:p>
            <a:pPr marL="0" indent="0" algn="ctr">
              <a:buNone/>
            </a:pPr>
            <a:r>
              <a:rPr lang="fr-FR" sz="1600" dirty="0">
                <a:solidFill>
                  <a:srgbClr val="FF0000"/>
                </a:solidFill>
              </a:rPr>
              <a:t>-</a:t>
            </a:r>
            <a:r>
              <a:rPr lang="fr-FR" sz="1600" dirty="0"/>
              <a:t>  33 catégories pour </a:t>
            </a:r>
            <a:r>
              <a:rPr lang="fr-FR" sz="1600" dirty="0" err="1"/>
              <a:t>target</a:t>
            </a:r>
            <a:endParaRPr lang="fr-FR" sz="1600" dirty="0"/>
          </a:p>
          <a:p>
            <a:pPr marL="0" indent="0" algn="ctr">
              <a:buNone/>
            </a:pPr>
            <a:r>
              <a:rPr lang="fr-FR" sz="1600" dirty="0">
                <a:solidFill>
                  <a:srgbClr val="00B050"/>
                </a:solidFill>
              </a:rPr>
              <a:t>+</a:t>
            </a:r>
            <a:r>
              <a:rPr lang="fr-FR" sz="1600" dirty="0"/>
              <a:t>  7 catégories pour </a:t>
            </a:r>
            <a:r>
              <a:rPr lang="fr-FR" sz="1600" dirty="0" err="1"/>
              <a:t>target_wide</a:t>
            </a:r>
            <a:endParaRPr lang="fr-FR" sz="1600" dirty="0"/>
          </a:p>
          <a:p>
            <a:pPr marL="0" indent="0" algn="ctr">
              <a:buNone/>
            </a:pPr>
            <a:r>
              <a:rPr lang="fr-FR" sz="1600" dirty="0"/>
              <a:t>Nombres d’individus identiques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662CFD-CC7B-0E12-958E-E200B42D3028}"/>
              </a:ext>
            </a:extLst>
          </p:cNvPr>
          <p:cNvSpPr/>
          <p:nvPr/>
        </p:nvSpPr>
        <p:spPr>
          <a:xfrm>
            <a:off x="7155543" y="3429000"/>
            <a:ext cx="223821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566" name="Picture 14">
            <a:extLst>
              <a:ext uri="{FF2B5EF4-FFF2-40B4-BE49-F238E27FC236}">
                <a16:creationId xmlns:a16="http://schemas.microsoft.com/office/drawing/2014/main" id="{23FA645B-929B-FBCD-DF6E-F28210B39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896" y="803456"/>
            <a:ext cx="3657600" cy="434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8" name="Picture 16">
            <a:extLst>
              <a:ext uri="{FF2B5EF4-FFF2-40B4-BE49-F238E27FC236}">
                <a16:creationId xmlns:a16="http://schemas.microsoft.com/office/drawing/2014/main" id="{283D4994-4BE5-6F7E-F285-C581AAB61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240" y="803456"/>
            <a:ext cx="3657600" cy="434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46A52A34-083B-87BA-3EE6-D19CF2D3B75D}"/>
              </a:ext>
            </a:extLst>
          </p:cNvPr>
          <p:cNvCxnSpPr/>
          <p:nvPr/>
        </p:nvCxnSpPr>
        <p:spPr>
          <a:xfrm>
            <a:off x="4343400" y="5144344"/>
            <a:ext cx="0" cy="8119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36FEC96D-A652-F516-FA7E-E614E9388B8A}"/>
              </a:ext>
            </a:extLst>
          </p:cNvPr>
          <p:cNvSpPr txBox="1"/>
          <p:nvPr/>
        </p:nvSpPr>
        <p:spPr>
          <a:xfrm rot="16200000">
            <a:off x="3513462" y="5331696"/>
            <a:ext cx="1198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Précision </a:t>
            </a:r>
            <a:b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des catégories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44CEED2-343F-B26B-7530-3ABC83C9807C}"/>
              </a:ext>
            </a:extLst>
          </p:cNvPr>
          <p:cNvCxnSpPr/>
          <p:nvPr/>
        </p:nvCxnSpPr>
        <p:spPr>
          <a:xfrm>
            <a:off x="8089901" y="5093122"/>
            <a:ext cx="0" cy="8119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25BACCE-60B1-C0F6-C273-42CCA550421F}"/>
              </a:ext>
            </a:extLst>
          </p:cNvPr>
          <p:cNvSpPr txBox="1"/>
          <p:nvPr/>
        </p:nvSpPr>
        <p:spPr>
          <a:xfrm rot="16200000">
            <a:off x="7171448" y="5280474"/>
            <a:ext cx="137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Nombre d’</a:t>
            </a:r>
            <a:r>
              <a:rPr lang="fr-FR" sz="12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indiv</a:t>
            </a:r>
            <a: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  <a:b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par catégorie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7708568-DD4F-1F3C-1D42-A010D8BE17AE}"/>
              </a:ext>
            </a:extLst>
          </p:cNvPr>
          <p:cNvCxnSpPr>
            <a:cxnSpLocks/>
          </p:cNvCxnSpPr>
          <p:nvPr/>
        </p:nvCxnSpPr>
        <p:spPr>
          <a:xfrm flipV="1">
            <a:off x="10695705" y="5093122"/>
            <a:ext cx="0" cy="8152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A90EDE95-3565-D918-EFA2-B8EF4DC05904}"/>
              </a:ext>
            </a:extLst>
          </p:cNvPr>
          <p:cNvSpPr txBox="1"/>
          <p:nvPr/>
        </p:nvSpPr>
        <p:spPr>
          <a:xfrm rot="16200000">
            <a:off x="10432195" y="5280473"/>
            <a:ext cx="1005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Nombre de</a:t>
            </a:r>
            <a:b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catégories </a:t>
            </a:r>
          </a:p>
        </p:txBody>
      </p:sp>
    </p:spTree>
    <p:extLst>
      <p:ext uri="{BB962C8B-B14F-4D97-AF65-F5344CB8AC3E}">
        <p14:creationId xmlns:p14="http://schemas.microsoft.com/office/powerpoint/2010/main" val="196089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FFD52F-86BF-5A7D-42EE-DE3AE5F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Présentation du jeu de données </a:t>
            </a:r>
            <a:br>
              <a:rPr lang="fr-FR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la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les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Nettoyage / préparation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résumé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 +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résultats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  <a:endParaRPr lang="fr-FR" sz="16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15BBC3-5192-A259-9B1D-26C7556E0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727200"/>
            <a:ext cx="7315200" cy="4257547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Préconisations pour la mise en place de l’automatisme : </a:t>
            </a:r>
          </a:p>
          <a:p>
            <a:pPr lvl="1"/>
            <a:r>
              <a:rPr lang="fr-FR" dirty="0"/>
              <a:t>Redéfinition de catégories précises (une poussette et de la layette ne doivent pas se retrouver ensemble), et distinguables (« toilettage de bébé » et « peau et bain de bébé » doivent être regroupés)</a:t>
            </a:r>
          </a:p>
          <a:p>
            <a:pPr lvl="1"/>
            <a:r>
              <a:rPr lang="fr-FR" dirty="0"/>
              <a:t> Agrandir la base de données pour cette seconde étude (une cinquantaine d’articles par catégorie semble être suffisant pour la partie textuelle)</a:t>
            </a:r>
          </a:p>
          <a:p>
            <a:pPr lvl="1"/>
            <a:r>
              <a:rPr lang="fr-FR" dirty="0"/>
              <a:t>Utiliser toutes les données textuelles disponibles (description + nom + spécifications)</a:t>
            </a:r>
          </a:p>
          <a:p>
            <a:pPr lvl="1"/>
            <a:r>
              <a:rPr lang="fr-FR" dirty="0"/>
              <a:t>Ne pas utiliser seules les données images (un lit fait en photo dans une chambre doit-il être classé en mobilier ou en linge de lit? Impossible de le savoir avec la seule photo)</a:t>
            </a:r>
          </a:p>
          <a:p>
            <a:r>
              <a:rPr lang="fr-FR" dirty="0"/>
              <a:t>Autres suggestions d’amélioration :</a:t>
            </a:r>
          </a:p>
          <a:p>
            <a:pPr lvl="1"/>
            <a:r>
              <a:rPr lang="fr-FR" dirty="0"/>
              <a:t>Réduire la taille des images de haute définition au chargement initial fait par le vendeur</a:t>
            </a:r>
          </a:p>
          <a:p>
            <a:pPr lvl="1"/>
            <a:r>
              <a:rPr lang="fr-FR" dirty="0"/>
              <a:t>Proposer des items pour les spécifications selon les catégories qui auront été déterminées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9879D29-5378-8DD3-C1AF-E7B1D3EDDB3C}"/>
              </a:ext>
            </a:extLst>
          </p:cNvPr>
          <p:cNvSpPr/>
          <p:nvPr/>
        </p:nvSpPr>
        <p:spPr>
          <a:xfrm>
            <a:off x="3733259" y="747463"/>
            <a:ext cx="7689484" cy="8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Faisabilité d’un moteur de classification automatique des biens de consommation : Validée!</a:t>
            </a:r>
          </a:p>
        </p:txBody>
      </p:sp>
    </p:spTree>
    <p:extLst>
      <p:ext uri="{BB962C8B-B14F-4D97-AF65-F5344CB8AC3E}">
        <p14:creationId xmlns:p14="http://schemas.microsoft.com/office/powerpoint/2010/main" val="2825964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F58124-E469-9563-896B-B445B61C9F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Place aux questions!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F844FCB-AB5C-AADF-AED6-C3E59EC0DE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Et merci pour votre attention!</a:t>
            </a:r>
          </a:p>
        </p:txBody>
      </p:sp>
    </p:spTree>
    <p:extLst>
      <p:ext uri="{BB962C8B-B14F-4D97-AF65-F5344CB8AC3E}">
        <p14:creationId xmlns:p14="http://schemas.microsoft.com/office/powerpoint/2010/main" val="1334559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3E25A1-90A9-A9CF-8B83-9A3D54DE2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2050" name="Picture 2" descr="sac cabas tendance 4986584 - Telecharger Vectoriel Gratuit, Clipart  Graphique, Vecteur Dessins et Pictogramme Gratuit">
            <a:extLst>
              <a:ext uri="{FF2B5EF4-FFF2-40B4-BE49-F238E27FC236}">
                <a16:creationId xmlns:a16="http://schemas.microsoft.com/office/drawing/2014/main" id="{C235C286-4DBA-0586-0987-0307BE2C0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903" y="4542657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3EF8566-1043-6851-3F9A-4B716B89101B}"/>
              </a:ext>
            </a:extLst>
          </p:cNvPr>
          <p:cNvSpPr txBox="1"/>
          <p:nvPr/>
        </p:nvSpPr>
        <p:spPr>
          <a:xfrm>
            <a:off x="6998428" y="4824664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données</a:t>
            </a:r>
          </a:p>
        </p:txBody>
      </p:sp>
      <p:pic>
        <p:nvPicPr>
          <p:cNvPr id="2054" name="Picture 6" descr="Positionnement Tiré Par La Main De Flèche Illustration de Vecteur -  Illustration du ligne, retrait: 66289121">
            <a:extLst>
              <a:ext uri="{FF2B5EF4-FFF2-40B4-BE49-F238E27FC236}">
                <a16:creationId xmlns:a16="http://schemas.microsoft.com/office/drawing/2014/main" id="{5707C5EC-A179-4A05-C981-A1C00A301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2" t="5278" r="39439" b="76314"/>
          <a:stretch/>
        </p:blipFill>
        <p:spPr bwMode="auto">
          <a:xfrm rot="8451268">
            <a:off x="6053277" y="4245349"/>
            <a:ext cx="291443" cy="54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ositionnement Tiré Par La Main De Flèche Illustration de Vecteur -  Illustration du ligne, retrait: 66289121">
            <a:extLst>
              <a:ext uri="{FF2B5EF4-FFF2-40B4-BE49-F238E27FC236}">
                <a16:creationId xmlns:a16="http://schemas.microsoft.com/office/drawing/2014/main" id="{B3F5B87C-AAFE-BBBC-3993-681A1B6AA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" t="5564" r="75059" b="83324"/>
          <a:stretch/>
        </p:blipFill>
        <p:spPr bwMode="auto">
          <a:xfrm rot="4809626">
            <a:off x="7735328" y="4071998"/>
            <a:ext cx="536902" cy="28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ositionnement Tiré Par La Main De Flèche Illustration de Vecteur -  Illustration du ligne, retrait: 66289121">
            <a:extLst>
              <a:ext uri="{FF2B5EF4-FFF2-40B4-BE49-F238E27FC236}">
                <a16:creationId xmlns:a16="http://schemas.microsoft.com/office/drawing/2014/main" id="{2EDAEDD3-7E1A-649F-3DC1-AE15B85EC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8" t="30009" r="52783" b="55086"/>
          <a:stretch/>
        </p:blipFill>
        <p:spPr bwMode="auto">
          <a:xfrm rot="19756919">
            <a:off x="6392400" y="4054150"/>
            <a:ext cx="494639" cy="49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Positionnement Tiré Par La Main De Flèche Illustration de Vecteur -  Illustration du ligne, retrait: 66289121">
            <a:extLst>
              <a:ext uri="{FF2B5EF4-FFF2-40B4-BE49-F238E27FC236}">
                <a16:creationId xmlns:a16="http://schemas.microsoft.com/office/drawing/2014/main" id="{AB749D1E-4355-62E1-B702-F6C2C1939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5" t="60860" r="57249" b="27163"/>
          <a:stretch/>
        </p:blipFill>
        <p:spPr bwMode="auto">
          <a:xfrm rot="6471118">
            <a:off x="8147449" y="4162659"/>
            <a:ext cx="750302" cy="2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Positionnement Tiré Par La Main De Flèche Illustration de Vecteur -  Illustration du ligne, retrait: 66289121">
            <a:extLst>
              <a:ext uri="{FF2B5EF4-FFF2-40B4-BE49-F238E27FC236}">
                <a16:creationId xmlns:a16="http://schemas.microsoft.com/office/drawing/2014/main" id="{B069956F-C410-0608-F489-1FD393434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1" t="29201" r="34422" b="58880"/>
          <a:stretch/>
        </p:blipFill>
        <p:spPr bwMode="auto">
          <a:xfrm rot="14196339">
            <a:off x="7372029" y="4006218"/>
            <a:ext cx="475817" cy="38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Positionnement Tiré Par La Main De Flèche Illustration de Vecteur -  Illustration du ligne, retrait: 66289121">
            <a:extLst>
              <a:ext uri="{FF2B5EF4-FFF2-40B4-BE49-F238E27FC236}">
                <a16:creationId xmlns:a16="http://schemas.microsoft.com/office/drawing/2014/main" id="{68F075FE-0A26-9606-CB9F-EC9A738A2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2" t="5278" r="39439" b="76314"/>
          <a:stretch/>
        </p:blipFill>
        <p:spPr bwMode="auto">
          <a:xfrm rot="13118253" flipH="1">
            <a:off x="8697126" y="4188375"/>
            <a:ext cx="322968" cy="54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Positionnement Tiré Par La Main De Flèche Illustration de Vecteur -  Illustration du ligne, retrait: 66289121">
            <a:extLst>
              <a:ext uri="{FF2B5EF4-FFF2-40B4-BE49-F238E27FC236}">
                <a16:creationId xmlns:a16="http://schemas.microsoft.com/office/drawing/2014/main" id="{786F869E-2B30-BAD5-035C-367E477B9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1" t="29201" r="34422" b="58880"/>
          <a:stretch/>
        </p:blipFill>
        <p:spPr bwMode="auto">
          <a:xfrm rot="17506950" flipV="1">
            <a:off x="6919934" y="4038807"/>
            <a:ext cx="475817" cy="35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ositionnement Tiré Par La Main De Flèche Illustration de Vecteur -  Illustration du ligne, retrait: 66289121">
            <a:extLst>
              <a:ext uri="{FF2B5EF4-FFF2-40B4-BE49-F238E27FC236}">
                <a16:creationId xmlns:a16="http://schemas.microsoft.com/office/drawing/2014/main" id="{0B2537C5-3E47-3AA1-6A04-A58BE7B485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1" t="29201" r="34422" b="58880"/>
          <a:stretch/>
        </p:blipFill>
        <p:spPr bwMode="auto">
          <a:xfrm rot="14196339">
            <a:off x="7211423" y="2875839"/>
            <a:ext cx="475817" cy="38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ositionnement Tiré Par La Main De Flèche Illustration de Vecteur -  Illustration du ligne, retrait: 66289121">
            <a:extLst>
              <a:ext uri="{FF2B5EF4-FFF2-40B4-BE49-F238E27FC236}">
                <a16:creationId xmlns:a16="http://schemas.microsoft.com/office/drawing/2014/main" id="{BC7F8688-33D2-6525-BEA0-8BD2E8885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1" t="29201" r="34422" b="58880"/>
          <a:stretch/>
        </p:blipFill>
        <p:spPr bwMode="auto">
          <a:xfrm rot="14196339">
            <a:off x="7211421" y="1882813"/>
            <a:ext cx="475817" cy="38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782F8641-C8AC-8179-98E5-B124EC5C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Présentation du jeu de données </a:t>
            </a:r>
            <a:br>
              <a:rPr lang="fr-FR" sz="1600" b="1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la </a:t>
            </a:r>
            <a:r>
              <a:rPr lang="fr-FR" sz="1600" dirty="0" err="1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les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Nettoyage / préparation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résumé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 +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résultats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91E4CBBE-B0C6-210C-EBF3-824C612D9B6D}"/>
              </a:ext>
            </a:extLst>
          </p:cNvPr>
          <p:cNvSpPr/>
          <p:nvPr/>
        </p:nvSpPr>
        <p:spPr>
          <a:xfrm>
            <a:off x="4911330" y="923342"/>
            <a:ext cx="5231076" cy="822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</a:rPr>
              <a:t>1050 produits</a:t>
            </a:r>
          </a:p>
          <a:p>
            <a:pPr algn="ctr"/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</a:rPr>
              <a:t>Répartis dans de 2 à 7 niveaux de catégories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1DAE2FF4-222D-E7A2-95DE-6229026308CD}"/>
              </a:ext>
            </a:extLst>
          </p:cNvPr>
          <p:cNvSpPr/>
          <p:nvPr/>
        </p:nvSpPr>
        <p:spPr>
          <a:xfrm>
            <a:off x="3786416" y="2368365"/>
            <a:ext cx="7480903" cy="457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</a:rPr>
              <a:t>Niveau 2 : 62 sous-catégories, répartition des produits non équilibrée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67A9F4F-B650-28F7-7FBE-77C480508B29}"/>
              </a:ext>
            </a:extLst>
          </p:cNvPr>
          <p:cNvSpPr/>
          <p:nvPr/>
        </p:nvSpPr>
        <p:spPr>
          <a:xfrm>
            <a:off x="4348871" y="3407902"/>
            <a:ext cx="6355991" cy="457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</a:rPr>
              <a:t>Niveau 1 : 7 catégories, répartition des produits équilibrée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7D8FA98-8706-6728-F7E5-DFB4E10BB7D1}"/>
              </a:ext>
            </a:extLst>
          </p:cNvPr>
          <p:cNvSpPr txBox="1"/>
          <p:nvPr/>
        </p:nvSpPr>
        <p:spPr>
          <a:xfrm rot="21238609">
            <a:off x="3861079" y="738675"/>
            <a:ext cx="265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Anna </a:t>
            </a:r>
            <a:r>
              <a:rPr lang="fr-FR" dirty="0" err="1"/>
              <a:t>Andre</a:t>
            </a:r>
            <a:r>
              <a:rPr lang="fr-FR" dirty="0"/>
              <a:t> Paris Combos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31A6625-A459-994D-3FA8-109996EF2B45}"/>
              </a:ext>
            </a:extLst>
          </p:cNvPr>
          <p:cNvSpPr txBox="1"/>
          <p:nvPr/>
        </p:nvSpPr>
        <p:spPr>
          <a:xfrm rot="1183822">
            <a:off x="7943142" y="952250"/>
            <a:ext cx="418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Lilliput Solid Baby </a:t>
            </a:r>
            <a:r>
              <a:rPr lang="fr-FR" dirty="0" err="1"/>
              <a:t>Boy's</a:t>
            </a:r>
            <a:r>
              <a:rPr lang="fr-FR" dirty="0"/>
              <a:t> Blue Cargo Shorts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EAC2BD-FB2A-D9E8-F677-701891AD7ABC}"/>
              </a:ext>
            </a:extLst>
          </p:cNvPr>
          <p:cNvSpPr txBox="1"/>
          <p:nvPr/>
        </p:nvSpPr>
        <p:spPr>
          <a:xfrm rot="625040">
            <a:off x="3348060" y="1650800"/>
            <a:ext cx="424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Bhavya</a:t>
            </a:r>
            <a:r>
              <a:rPr lang="fr-FR" dirty="0"/>
              <a:t> Velvet Sofa Cover (Grey Pack of 10)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1BAC664-4763-0F0B-01A4-174FA6825830}"/>
              </a:ext>
            </a:extLst>
          </p:cNvPr>
          <p:cNvSpPr txBox="1"/>
          <p:nvPr/>
        </p:nvSpPr>
        <p:spPr>
          <a:xfrm rot="20980813">
            <a:off x="7817865" y="1930550"/>
            <a:ext cx="2724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JayEnterprise</a:t>
            </a:r>
            <a:r>
              <a:rPr lang="fr-FR" dirty="0"/>
              <a:t> Hand </a:t>
            </a:r>
            <a:r>
              <a:rPr lang="fr-FR" dirty="0" err="1"/>
              <a:t>Juicers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3E319A3-09FA-9071-76DB-B4DD228C0545}"/>
              </a:ext>
            </a:extLst>
          </p:cNvPr>
          <p:cNvSpPr txBox="1"/>
          <p:nvPr/>
        </p:nvSpPr>
        <p:spPr>
          <a:xfrm rot="20559266">
            <a:off x="5754506" y="727313"/>
            <a:ext cx="23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Printland</a:t>
            </a:r>
            <a:r>
              <a:rPr lang="fr-FR" dirty="0"/>
              <a:t> Coffee Mugs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4355E0D-416F-A9BD-4D10-58CCDDA76187}"/>
              </a:ext>
            </a:extLst>
          </p:cNvPr>
          <p:cNvSpPr txBox="1"/>
          <p:nvPr/>
        </p:nvSpPr>
        <p:spPr>
          <a:xfrm rot="2313181">
            <a:off x="9799740" y="504344"/>
            <a:ext cx="151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Wow! Dresses</a:t>
            </a:r>
          </a:p>
        </p:txBody>
      </p:sp>
    </p:spTree>
    <p:extLst>
      <p:ext uri="{BB962C8B-B14F-4D97-AF65-F5344CB8AC3E}">
        <p14:creationId xmlns:p14="http://schemas.microsoft.com/office/powerpoint/2010/main" val="217740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13" grpId="0"/>
      <p:bldP spid="15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>
            <a:extLst>
              <a:ext uri="{FF2B5EF4-FFF2-40B4-BE49-F238E27FC236}">
                <a16:creationId xmlns:a16="http://schemas.microsoft.com/office/drawing/2014/main" id="{0E068BB9-3EB2-16E3-2212-FC49E6D21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19" y="3227425"/>
            <a:ext cx="2085258" cy="112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8EFAC90-6C9A-B5BC-D491-B24AE1378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465" y="1456805"/>
            <a:ext cx="560532" cy="15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101DEA4-A6BD-9CDB-FE0D-31B4DD52D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938" y="1816785"/>
            <a:ext cx="1527009" cy="1424434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36B113E-6E71-42DE-89CB-DDB661C20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315" y="4616603"/>
            <a:ext cx="2646291" cy="172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FDB09587-3FCE-27B8-4CA0-2BC7CACA8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Présentation du jeu de données </a:t>
            </a:r>
            <a:br>
              <a:rPr lang="fr-FR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la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les </a:t>
            </a:r>
            <a:r>
              <a:rPr lang="fr-FR" sz="1600" dirty="0" err="1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Nettoyage / préparation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résumé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 +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résultats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DBBF57E4-616B-1A2D-96B9-EF1BF621D028}"/>
              </a:ext>
            </a:extLst>
          </p:cNvPr>
          <p:cNvSpPr/>
          <p:nvPr/>
        </p:nvSpPr>
        <p:spPr>
          <a:xfrm>
            <a:off x="3733259" y="747463"/>
            <a:ext cx="4869000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387329B-A3AB-C7D9-7838-334AF96E74FE}"/>
              </a:ext>
            </a:extLst>
          </p:cNvPr>
          <p:cNvSpPr/>
          <p:nvPr/>
        </p:nvSpPr>
        <p:spPr>
          <a:xfrm>
            <a:off x="8940706" y="739618"/>
            <a:ext cx="2646291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5972B4E-F862-AC82-C1BB-B40142163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631" y="3764516"/>
            <a:ext cx="4789454" cy="234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35885BB-D3C7-9B61-CA79-B7C664F559C3}"/>
              </a:ext>
            </a:extLst>
          </p:cNvPr>
          <p:cNvSpPr txBox="1"/>
          <p:nvPr/>
        </p:nvSpPr>
        <p:spPr>
          <a:xfrm>
            <a:off x="3762942" y="1319210"/>
            <a:ext cx="3975832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</a:rPr>
              <a:t>Nom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</a:rPr>
              <a:t>Spécifications</a:t>
            </a:r>
          </a:p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1015 entrées différentes</a:t>
            </a:r>
          </a:p>
          <a:p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Une seule commune à presque tous les articles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Description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BB64628-B1D2-B3B3-8735-F1D4AC914158}"/>
              </a:ext>
            </a:extLst>
          </p:cNvPr>
          <p:cNvSpPr txBox="1"/>
          <p:nvPr/>
        </p:nvSpPr>
        <p:spPr>
          <a:xfrm>
            <a:off x="8940706" y="1265942"/>
            <a:ext cx="188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</a:rPr>
              <a:t>Photographie</a:t>
            </a:r>
          </a:p>
        </p:txBody>
      </p:sp>
    </p:spTree>
    <p:extLst>
      <p:ext uri="{BB962C8B-B14F-4D97-AF65-F5344CB8AC3E}">
        <p14:creationId xmlns:p14="http://schemas.microsoft.com/office/powerpoint/2010/main" val="443773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EC7BAFBD-1C40-89BC-3549-3CCF326E1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5135044"/>
              </p:ext>
            </p:extLst>
          </p:nvPr>
        </p:nvGraphicFramePr>
        <p:xfrm>
          <a:off x="3810678" y="2284945"/>
          <a:ext cx="767011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9720">
                  <a:extLst>
                    <a:ext uri="{9D8B030D-6E8A-4147-A177-3AD203B41FA5}">
                      <a16:colId xmlns:a16="http://schemas.microsoft.com/office/drawing/2014/main" val="2100974045"/>
                    </a:ext>
                  </a:extLst>
                </a:gridCol>
                <a:gridCol w="1930399">
                  <a:extLst>
                    <a:ext uri="{9D8B030D-6E8A-4147-A177-3AD203B41FA5}">
                      <a16:colId xmlns:a16="http://schemas.microsoft.com/office/drawing/2014/main" val="827195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Étapes -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Lignes restantes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70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b="0" i="0" dirty="0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Extraction de chaque niveau de catégorie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dirty="0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1049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8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b="0" i="0" dirty="0" err="1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Réimputation</a:t>
                      </a:r>
                      <a:r>
                        <a:rPr lang="fr-FR" sz="1600" b="0" i="0" dirty="0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 de certaines catégories de niveau 2 sous-représentées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dirty="0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1049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82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b="0" i="0" dirty="0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Suppression des catégories de niveau 2 de moins de 6 individus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dirty="0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1015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808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b="0" i="0" dirty="0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Création de 2 </a:t>
                      </a:r>
                      <a:r>
                        <a:rPr lang="fr-FR" sz="1600" b="0" i="0" dirty="0" err="1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targets</a:t>
                      </a:r>
                      <a:r>
                        <a:rPr lang="fr-FR" sz="1600" b="0" i="0" dirty="0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 : </a:t>
                      </a:r>
                      <a:r>
                        <a:rPr lang="fr-FR" sz="1600" b="0" i="0" dirty="0" err="1">
                          <a:solidFill>
                            <a:schemeClr val="accent4"/>
                          </a:solidFill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target_wide</a:t>
                      </a:r>
                      <a:r>
                        <a:rPr lang="fr-FR" sz="1600" b="0" i="0" dirty="0">
                          <a:solidFill>
                            <a:schemeClr val="accent4"/>
                          </a:solidFill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 </a:t>
                      </a:r>
                      <a:r>
                        <a:rPr lang="fr-FR" sz="1600" b="0" i="0" dirty="0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pour catégorie de niveau 1 et </a:t>
                      </a:r>
                      <a:r>
                        <a:rPr lang="fr-FR" sz="1600" b="0" i="0" dirty="0" err="1">
                          <a:solidFill>
                            <a:schemeClr val="accent4"/>
                          </a:solidFill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target</a:t>
                      </a:r>
                      <a:r>
                        <a:rPr lang="fr-FR" sz="1600" b="0" i="0" dirty="0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 pour catégorie de niveau 2 et leurs pendants numériques </a:t>
                      </a:r>
                      <a:r>
                        <a:rPr lang="fr-FR" sz="1600" b="0" i="0" dirty="0" err="1">
                          <a:solidFill>
                            <a:schemeClr val="accent4"/>
                          </a:solidFill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target_wide_num</a:t>
                      </a:r>
                      <a:r>
                        <a:rPr lang="fr-FR" sz="1600" b="0" i="0" dirty="0">
                          <a:solidFill>
                            <a:schemeClr val="accent4"/>
                          </a:solidFill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 </a:t>
                      </a:r>
                      <a:r>
                        <a:rPr lang="fr-FR" sz="1600" b="0" i="0" dirty="0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et </a:t>
                      </a:r>
                      <a:r>
                        <a:rPr lang="fr-FR" sz="1600" b="0" i="0" dirty="0" err="1">
                          <a:solidFill>
                            <a:schemeClr val="accent4"/>
                          </a:solidFill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target_num</a:t>
                      </a:r>
                      <a:r>
                        <a:rPr lang="fr-FR" sz="1600" b="0" i="0" dirty="0">
                          <a:solidFill>
                            <a:schemeClr val="accent4"/>
                          </a:solidFill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 </a:t>
                      </a:r>
                      <a:r>
                        <a:rPr lang="fr-FR" sz="1600" b="0" i="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réalisés avec </a:t>
                      </a:r>
                      <a:r>
                        <a:rPr lang="fr-FR" sz="1600" b="0" i="0" dirty="0" err="1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LabelEncoder</a:t>
                      </a:r>
                      <a:endParaRPr lang="fr-FR" sz="1600" b="0" i="0" dirty="0">
                        <a:solidFill>
                          <a:schemeClr val="tx1"/>
                        </a:solidFill>
                        <a:latin typeface="Futura Medium" panose="020B0602020204020303" pitchFamily="34" charset="-79"/>
                        <a:ea typeface="Ayuthaya" pitchFamily="2" charset="-34"/>
                        <a:cs typeface="Futura Medium" panose="020B0602020204020303" pitchFamily="34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dirty="0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1015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609117"/>
                  </a:ext>
                </a:extLst>
              </a:tr>
            </a:tbl>
          </a:graphicData>
        </a:graphic>
      </p:graphicFrame>
      <p:sp>
        <p:nvSpPr>
          <p:cNvPr id="6" name="Titre 1">
            <a:extLst>
              <a:ext uri="{FF2B5EF4-FFF2-40B4-BE49-F238E27FC236}">
                <a16:creationId xmlns:a16="http://schemas.microsoft.com/office/drawing/2014/main" id="{0BE1B4AA-1EC1-B579-DCBA-8F3BE70D0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Présentation du jeu de données </a:t>
            </a:r>
            <a:br>
              <a:rPr lang="fr-FR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la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les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Nettoyage / préparation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résumé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 +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résultats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CE9DB1-B409-8D14-542C-41280D4409C6}"/>
              </a:ext>
            </a:extLst>
          </p:cNvPr>
          <p:cNvSpPr txBox="1"/>
          <p:nvPr/>
        </p:nvSpPr>
        <p:spPr>
          <a:xfrm>
            <a:off x="4077967" y="5633358"/>
            <a:ext cx="713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Futura Medium" panose="020B0602020204020303" pitchFamily="34" charset="-79"/>
                <a:cs typeface="Futura Medium" panose="020B0602020204020303" pitchFamily="34" charset="-79"/>
                <a:sym typeface="Wingdings" pitchFamily="2" charset="2"/>
              </a:rPr>
              <a:t> Suppression de l’unique poussette, de l’unique cocotte minute…</a:t>
            </a:r>
            <a:endParaRPr lang="fr-FR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aphicFrame>
        <p:nvGraphicFramePr>
          <p:cNvPr id="8" name="Tableau 4">
            <a:extLst>
              <a:ext uri="{FF2B5EF4-FFF2-40B4-BE49-F238E27FC236}">
                <a16:creationId xmlns:a16="http://schemas.microsoft.com/office/drawing/2014/main" id="{B4F0E08C-772F-61B4-8FA9-AB24088EBD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1553145"/>
              </p:ext>
            </p:extLst>
          </p:nvPr>
        </p:nvGraphicFramePr>
        <p:xfrm>
          <a:off x="3810678" y="757345"/>
          <a:ext cx="7670119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9720">
                  <a:extLst>
                    <a:ext uri="{9D8B030D-6E8A-4147-A177-3AD203B41FA5}">
                      <a16:colId xmlns:a16="http://schemas.microsoft.com/office/drawing/2014/main" val="2100974045"/>
                    </a:ext>
                  </a:extLst>
                </a:gridCol>
                <a:gridCol w="1930399">
                  <a:extLst>
                    <a:ext uri="{9D8B030D-6E8A-4147-A177-3AD203B41FA5}">
                      <a16:colId xmlns:a16="http://schemas.microsoft.com/office/drawing/2014/main" val="827195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Étapes - Général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Lignes restantes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70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b="0" i="0" dirty="0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Suppression des produits avec une valeur NaN à ‘</a:t>
                      </a:r>
                      <a:r>
                        <a:rPr lang="fr-FR" sz="1600" b="0" i="0" dirty="0" err="1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product_category_tree</a:t>
                      </a:r>
                      <a:r>
                        <a:rPr lang="fr-FR" sz="1600" b="0" i="0" dirty="0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’, ’</a:t>
                      </a:r>
                      <a:r>
                        <a:rPr lang="fr-FR" sz="1600" b="0" i="0" dirty="0" err="1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specifications</a:t>
                      </a:r>
                      <a:r>
                        <a:rPr lang="fr-FR" sz="1600" b="0" i="0" dirty="0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’, ‘nom’ ou ‘description’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dirty="0">
                          <a:latin typeface="Futura Medium" panose="020B0602020204020303" pitchFamily="34" charset="-79"/>
                          <a:ea typeface="Ayuthaya" pitchFamily="2" charset="-34"/>
                          <a:cs typeface="Futura Medium" panose="020B0602020204020303" pitchFamily="34" charset="-79"/>
                        </a:rPr>
                        <a:t>1049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170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7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4A2624-FB8A-3B3C-E59D-DA1812D2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611532" cy="1821033"/>
          </a:xfrm>
        </p:spPr>
        <p:txBody>
          <a:bodyPr anchor="t" anchorCtr="0">
            <a:normAutofit fontScale="92500"/>
          </a:bodyPr>
          <a:lstStyle/>
          <a:p>
            <a:r>
              <a:rPr lang="fr-FR" dirty="0"/>
              <a:t>Catégories à classifier</a:t>
            </a:r>
          </a:p>
          <a:p>
            <a:pPr lvl="1"/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niveau sur l’ensemble des données : </a:t>
            </a:r>
            <a:r>
              <a:rPr lang="fr-FR" dirty="0">
                <a:solidFill>
                  <a:schemeClr val="accent4"/>
                </a:solidFill>
              </a:rPr>
              <a:t>7 classes équilibrées</a:t>
            </a:r>
          </a:p>
          <a:p>
            <a:pPr lvl="1"/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niveau sur l’ensemble des données : </a:t>
            </a:r>
            <a:r>
              <a:rPr lang="fr-FR" dirty="0">
                <a:solidFill>
                  <a:schemeClr val="accent4"/>
                </a:solidFill>
              </a:rPr>
              <a:t>33 classes</a:t>
            </a:r>
          </a:p>
          <a:p>
            <a:pPr lvl="1"/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niveau pour les catégories de plus de 20 individus : </a:t>
            </a:r>
            <a:r>
              <a:rPr lang="fr-FR" dirty="0">
                <a:solidFill>
                  <a:schemeClr val="accent4"/>
                </a:solidFill>
              </a:rPr>
              <a:t>15 classes</a:t>
            </a:r>
          </a:p>
          <a:p>
            <a:pPr lvl="1"/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niveau pour les catégories de plus de 45 individus : </a:t>
            </a:r>
            <a:r>
              <a:rPr lang="fr-FR" dirty="0">
                <a:solidFill>
                  <a:schemeClr val="accent4"/>
                </a:solidFill>
              </a:rPr>
              <a:t>8 classes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B039F7-F7AB-D038-384A-6F1FC9643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6"/>
          <a:stretch/>
        </p:blipFill>
        <p:spPr bwMode="auto">
          <a:xfrm>
            <a:off x="4405076" y="2409568"/>
            <a:ext cx="5691180" cy="418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A8021E53-9C6F-80FF-C735-D5F040158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Présentation du jeu de données </a:t>
            </a:r>
            <a:br>
              <a:rPr lang="fr-FR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la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les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Nettoyage / préparation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résumé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 +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résultats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75905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EC7BAFBD-1C40-89BC-3549-3CCF326E1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320784"/>
              </p:ext>
            </p:extLst>
          </p:nvPr>
        </p:nvGraphicFramePr>
        <p:xfrm>
          <a:off x="3810680" y="674915"/>
          <a:ext cx="7670119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0119">
                  <a:extLst>
                    <a:ext uri="{9D8B030D-6E8A-4147-A177-3AD203B41FA5}">
                      <a16:colId xmlns:a16="http://schemas.microsoft.com/office/drawing/2014/main" val="2100974045"/>
                    </a:ext>
                  </a:extLst>
                </a:gridCol>
              </a:tblGrid>
              <a:tr h="246377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Étapes – </a:t>
                      </a:r>
                      <a:r>
                        <a:rPr lang="fr-FR" sz="1600" dirty="0" err="1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Features</a:t>
                      </a:r>
                      <a:r>
                        <a:rPr lang="fr-FR" sz="16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 textuelles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701641"/>
                  </a:ext>
                </a:extLst>
              </a:tr>
              <a:tr h="246377">
                <a:tc>
                  <a:txBody>
                    <a:bodyPr/>
                    <a:lstStyle/>
                    <a:p>
                      <a:r>
                        <a:rPr lang="fr-FR" sz="1400" b="0" i="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Récupération des textes inclus dans les spécifications, sans les items d’en-têtes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84776"/>
                  </a:ext>
                </a:extLst>
              </a:tr>
              <a:tr h="246377">
                <a:tc>
                  <a:txBody>
                    <a:bodyPr/>
                    <a:lstStyle/>
                    <a:p>
                      <a:r>
                        <a:rPr lang="fr-FR" sz="1400" b="0" i="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Concaténation de ces textes avec </a:t>
                      </a:r>
                      <a:r>
                        <a:rPr lang="fr-FR" sz="1400" b="0" i="0" dirty="0" err="1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product_name</a:t>
                      </a:r>
                      <a:r>
                        <a:rPr lang="fr-FR" sz="1400" b="0" i="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 et description </a:t>
                      </a:r>
                      <a:r>
                        <a:rPr lang="fr-FR" sz="1400" b="0" i="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  <a:sym typeface="Wingdings" pitchFamily="2" charset="2"/>
                        </a:rPr>
                        <a:t> </a:t>
                      </a:r>
                      <a:r>
                        <a:rPr lang="fr-FR" sz="1400" b="0" i="0" dirty="0" err="1">
                          <a:latin typeface="Futura Medium" panose="020B0602020204020303" pitchFamily="34" charset="-79"/>
                          <a:cs typeface="Futura Medium" panose="020B0602020204020303" pitchFamily="34" charset="-79"/>
                          <a:sym typeface="Wingdings" pitchFamily="2" charset="2"/>
                        </a:rPr>
                        <a:t>feature</a:t>
                      </a:r>
                      <a:r>
                        <a:rPr lang="fr-FR" sz="1400" b="0" i="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  <a:sym typeface="Wingdings" pitchFamily="2" charset="2"/>
                        </a:rPr>
                        <a:t> </a:t>
                      </a:r>
                      <a:r>
                        <a:rPr lang="fr-FR" sz="1400" b="0" i="0" dirty="0">
                          <a:solidFill>
                            <a:schemeClr val="accent4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  <a:sym typeface="Wingdings" pitchFamily="2" charset="2"/>
                        </a:rPr>
                        <a:t>texte</a:t>
                      </a:r>
                      <a:endParaRPr lang="fr-FR" sz="1400" b="0" i="0" dirty="0">
                        <a:solidFill>
                          <a:schemeClr val="accent4"/>
                        </a:solidFill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784891"/>
                  </a:ext>
                </a:extLst>
              </a:tr>
              <a:tr h="246377">
                <a:tc>
                  <a:txBody>
                    <a:bodyPr/>
                    <a:lstStyle/>
                    <a:p>
                      <a:r>
                        <a:rPr lang="fr-FR" sz="1400" b="0" i="0" dirty="0" err="1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Feature</a:t>
                      </a:r>
                      <a:r>
                        <a:rPr lang="fr-FR" sz="1400" b="0" i="0" dirty="0">
                          <a:solidFill>
                            <a:schemeClr val="accent4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 description </a:t>
                      </a:r>
                      <a:r>
                        <a:rPr lang="fr-FR" sz="1400" b="0" i="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non retravaillée pour l’instant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871148"/>
                  </a:ext>
                </a:extLst>
              </a:tr>
            </a:tbl>
          </a:graphicData>
        </a:graphic>
      </p:graphicFrame>
      <p:pic>
        <p:nvPicPr>
          <p:cNvPr id="8" name="Picture 6" descr="Positionnement Tiré Par La Main De Flèche Illustration de Vecteur -  Illustration du ligne, retrait: 66289121">
            <a:extLst>
              <a:ext uri="{FF2B5EF4-FFF2-40B4-BE49-F238E27FC236}">
                <a16:creationId xmlns:a16="http://schemas.microsoft.com/office/drawing/2014/main" id="{22D65435-E13E-48F7-5B0D-7ECEC17F8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1" t="29201" r="34422" b="58880"/>
          <a:stretch/>
        </p:blipFill>
        <p:spPr bwMode="auto">
          <a:xfrm rot="12317187">
            <a:off x="7705080" y="1954276"/>
            <a:ext cx="475817" cy="38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Positionnement Tiré Par La Main De Flèche Illustration de Vecteur -  Illustration du ligne, retrait: 66289121">
            <a:extLst>
              <a:ext uri="{FF2B5EF4-FFF2-40B4-BE49-F238E27FC236}">
                <a16:creationId xmlns:a16="http://schemas.microsoft.com/office/drawing/2014/main" id="{A915E9E5-CDC5-588E-D849-FF566A819F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1" t="29201" r="34422" b="58880"/>
          <a:stretch/>
        </p:blipFill>
        <p:spPr bwMode="auto">
          <a:xfrm rot="16200000">
            <a:off x="7072500" y="1949419"/>
            <a:ext cx="475817" cy="38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eau 4">
            <a:extLst>
              <a:ext uri="{FF2B5EF4-FFF2-40B4-BE49-F238E27FC236}">
                <a16:creationId xmlns:a16="http://schemas.microsoft.com/office/drawing/2014/main" id="{22DE1362-B73D-03D4-ACFC-94C05171FC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563619"/>
              </p:ext>
            </p:extLst>
          </p:nvPr>
        </p:nvGraphicFramePr>
        <p:xfrm>
          <a:off x="3810680" y="2400468"/>
          <a:ext cx="3664177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4177">
                  <a:extLst>
                    <a:ext uri="{9D8B030D-6E8A-4147-A177-3AD203B41FA5}">
                      <a16:colId xmlns:a16="http://schemas.microsoft.com/office/drawing/2014/main" val="2100974045"/>
                    </a:ext>
                  </a:extLst>
                </a:gridCol>
              </a:tblGrid>
              <a:tr h="177318">
                <a:tc>
                  <a:txBody>
                    <a:bodyPr/>
                    <a:lstStyle/>
                    <a:p>
                      <a:r>
                        <a:rPr lang="fr-FR" sz="1600" dirty="0" err="1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Tokenization</a:t>
                      </a:r>
                      <a:r>
                        <a:rPr lang="fr-FR" sz="16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 - </a:t>
                      </a:r>
                      <a:r>
                        <a:rPr lang="fr-FR" sz="1600" dirty="0" err="1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Lemmatization</a:t>
                      </a:r>
                      <a:endParaRPr lang="fr-FR" sz="1600" dirty="0"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701641"/>
                  </a:ext>
                </a:extLst>
              </a:tr>
              <a:tr h="215737">
                <a:tc>
                  <a:txBody>
                    <a:bodyPr/>
                    <a:lstStyle/>
                    <a:p>
                      <a:r>
                        <a:rPr lang="fr-FR" sz="1400" b="0" i="0" dirty="0" err="1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Feature</a:t>
                      </a:r>
                      <a:r>
                        <a:rPr lang="fr-FR" sz="1400" b="0" i="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 </a:t>
                      </a:r>
                      <a:r>
                        <a:rPr lang="fr-FR" sz="1400" b="0" i="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texte – 3183 Mu*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84776"/>
                  </a:ext>
                </a:extLst>
              </a:tr>
              <a:tr h="215737">
                <a:tc>
                  <a:txBody>
                    <a:bodyPr/>
                    <a:lstStyle/>
                    <a:p>
                      <a:r>
                        <a:rPr lang="fr-FR" sz="1400" b="0" i="0" dirty="0" err="1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Feature</a:t>
                      </a:r>
                      <a:r>
                        <a:rPr lang="fr-FR" sz="1400" b="0" i="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 description – 2866 Mu*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784891"/>
                  </a:ext>
                </a:extLst>
              </a:tr>
            </a:tbl>
          </a:graphicData>
        </a:graphic>
      </p:graphicFrame>
      <p:graphicFrame>
        <p:nvGraphicFramePr>
          <p:cNvPr id="18" name="Tableau 4">
            <a:extLst>
              <a:ext uri="{FF2B5EF4-FFF2-40B4-BE49-F238E27FC236}">
                <a16:creationId xmlns:a16="http://schemas.microsoft.com/office/drawing/2014/main" id="{7DD2C1DD-1510-969C-4D42-2B95FAFAF6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3520945"/>
              </p:ext>
            </p:extLst>
          </p:nvPr>
        </p:nvGraphicFramePr>
        <p:xfrm>
          <a:off x="7816622" y="2400468"/>
          <a:ext cx="3664177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4177">
                  <a:extLst>
                    <a:ext uri="{9D8B030D-6E8A-4147-A177-3AD203B41FA5}">
                      <a16:colId xmlns:a16="http://schemas.microsoft.com/office/drawing/2014/main" val="2100974045"/>
                    </a:ext>
                  </a:extLst>
                </a:gridCol>
              </a:tblGrid>
              <a:tr h="203489">
                <a:tc>
                  <a:txBody>
                    <a:bodyPr/>
                    <a:lstStyle/>
                    <a:p>
                      <a:r>
                        <a:rPr lang="fr-FR" sz="1600" dirty="0" err="1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Tokenization</a:t>
                      </a:r>
                      <a:r>
                        <a:rPr lang="fr-FR" sz="16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 - </a:t>
                      </a:r>
                      <a:r>
                        <a:rPr lang="fr-FR" sz="1600" dirty="0" err="1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Stemming</a:t>
                      </a:r>
                      <a:endParaRPr lang="fr-FR" sz="1600" dirty="0"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701641"/>
                  </a:ext>
                </a:extLst>
              </a:tr>
              <a:tr h="203489">
                <a:tc>
                  <a:txBody>
                    <a:bodyPr/>
                    <a:lstStyle/>
                    <a:p>
                      <a:r>
                        <a:rPr lang="fr-FR" sz="1400" b="0" i="0" dirty="0" err="1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Feature</a:t>
                      </a:r>
                      <a:r>
                        <a:rPr lang="fr-FR" sz="1400" b="0" i="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 </a:t>
                      </a:r>
                      <a:r>
                        <a:rPr lang="fr-FR" sz="1400" b="0" i="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texte – 2892 Mu*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84776"/>
                  </a:ext>
                </a:extLst>
              </a:tr>
              <a:tr h="203489">
                <a:tc>
                  <a:txBody>
                    <a:bodyPr/>
                    <a:lstStyle/>
                    <a:p>
                      <a:r>
                        <a:rPr lang="fr-FR" sz="1400" b="0" i="0" dirty="0" err="1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Feature</a:t>
                      </a:r>
                      <a:r>
                        <a:rPr lang="fr-FR" sz="1400" b="0" i="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 description – 2620 Mu*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784891"/>
                  </a:ext>
                </a:extLst>
              </a:tr>
            </a:tbl>
          </a:graphicData>
        </a:graphic>
      </p:graphicFrame>
      <p:sp>
        <p:nvSpPr>
          <p:cNvPr id="19" name="ZoneTexte 18">
            <a:extLst>
              <a:ext uri="{FF2B5EF4-FFF2-40B4-BE49-F238E27FC236}">
                <a16:creationId xmlns:a16="http://schemas.microsoft.com/office/drawing/2014/main" id="{CC65E46E-D71F-77DA-BC06-75478B9199D2}"/>
              </a:ext>
            </a:extLst>
          </p:cNvPr>
          <p:cNvSpPr txBox="1"/>
          <p:nvPr/>
        </p:nvSpPr>
        <p:spPr>
          <a:xfrm>
            <a:off x="181565" y="6115955"/>
            <a:ext cx="1580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*Mu : Mots uniques</a:t>
            </a:r>
          </a:p>
        </p:txBody>
      </p:sp>
      <p:pic>
        <p:nvPicPr>
          <p:cNvPr id="20" name="Picture 6" descr="Positionnement Tiré Par La Main De Flèche Illustration de Vecteur -  Illustration du ligne, retrait: 66289121">
            <a:extLst>
              <a:ext uri="{FF2B5EF4-FFF2-40B4-BE49-F238E27FC236}">
                <a16:creationId xmlns:a16="http://schemas.microsoft.com/office/drawing/2014/main" id="{95D04AF0-C887-8C25-E917-DC30A2224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1" t="29201" r="34422" b="58880"/>
          <a:stretch/>
        </p:blipFill>
        <p:spPr bwMode="auto">
          <a:xfrm rot="14090745">
            <a:off x="9410801" y="3424914"/>
            <a:ext cx="475817" cy="38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Positionnement Tiré Par La Main De Flèche Illustration de Vecteur -  Illustration du ligne, retrait: 66289121">
            <a:extLst>
              <a:ext uri="{FF2B5EF4-FFF2-40B4-BE49-F238E27FC236}">
                <a16:creationId xmlns:a16="http://schemas.microsoft.com/office/drawing/2014/main" id="{8F9428FB-7C56-B528-0C00-A0D22C119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1" t="29201" r="34422" b="58880"/>
          <a:stretch/>
        </p:blipFill>
        <p:spPr bwMode="auto">
          <a:xfrm rot="14204500">
            <a:off x="5404860" y="3424078"/>
            <a:ext cx="475817" cy="38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Tableau 4">
            <a:extLst>
              <a:ext uri="{FF2B5EF4-FFF2-40B4-BE49-F238E27FC236}">
                <a16:creationId xmlns:a16="http://schemas.microsoft.com/office/drawing/2014/main" id="{9923ECA1-0D9A-57F2-4627-8F59DB2438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7835812"/>
              </p:ext>
            </p:extLst>
          </p:nvPr>
        </p:nvGraphicFramePr>
        <p:xfrm>
          <a:off x="3810680" y="3884484"/>
          <a:ext cx="3664177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4177">
                  <a:extLst>
                    <a:ext uri="{9D8B030D-6E8A-4147-A177-3AD203B41FA5}">
                      <a16:colId xmlns:a16="http://schemas.microsoft.com/office/drawing/2014/main" val="2100974045"/>
                    </a:ext>
                  </a:extLst>
                </a:gridCol>
              </a:tblGrid>
              <a:tr h="119926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Retrait des mots rares (&lt;5)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701641"/>
                  </a:ext>
                </a:extLst>
              </a:tr>
              <a:tr h="145910">
                <a:tc>
                  <a:txBody>
                    <a:bodyPr/>
                    <a:lstStyle/>
                    <a:p>
                      <a:r>
                        <a:rPr lang="fr-FR" sz="1400" b="0" i="0" dirty="0" err="1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Feature</a:t>
                      </a:r>
                      <a:r>
                        <a:rPr lang="fr-FR" sz="1400" b="0" i="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 </a:t>
                      </a:r>
                      <a:r>
                        <a:rPr lang="fr-FR" sz="1400" b="0" i="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texte – 1404 Mu*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84776"/>
                  </a:ext>
                </a:extLst>
              </a:tr>
              <a:tr h="145910">
                <a:tc>
                  <a:txBody>
                    <a:bodyPr/>
                    <a:lstStyle/>
                    <a:p>
                      <a:r>
                        <a:rPr lang="fr-FR" sz="1400" b="0" i="0" dirty="0" err="1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Feature</a:t>
                      </a:r>
                      <a:r>
                        <a:rPr lang="fr-FR" sz="1400" b="0" i="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 description – 1078 Mu*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784891"/>
                  </a:ext>
                </a:extLst>
              </a:tr>
            </a:tbl>
          </a:graphicData>
        </a:graphic>
      </p:graphicFrame>
      <p:graphicFrame>
        <p:nvGraphicFramePr>
          <p:cNvPr id="23" name="Tableau 4">
            <a:extLst>
              <a:ext uri="{FF2B5EF4-FFF2-40B4-BE49-F238E27FC236}">
                <a16:creationId xmlns:a16="http://schemas.microsoft.com/office/drawing/2014/main" id="{7A31323D-8F69-08CA-7430-F4DE87A0AE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9917063"/>
              </p:ext>
            </p:extLst>
          </p:nvPr>
        </p:nvGraphicFramePr>
        <p:xfrm>
          <a:off x="7816622" y="3884484"/>
          <a:ext cx="3664177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4177">
                  <a:extLst>
                    <a:ext uri="{9D8B030D-6E8A-4147-A177-3AD203B41FA5}">
                      <a16:colId xmlns:a16="http://schemas.microsoft.com/office/drawing/2014/main" val="2100974045"/>
                    </a:ext>
                  </a:extLst>
                </a:gridCol>
              </a:tblGrid>
              <a:tr h="127572">
                <a:tc>
                  <a:txBody>
                    <a:bodyPr/>
                    <a:lstStyle/>
                    <a:p>
                      <a:r>
                        <a:rPr lang="fr-FR" sz="16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Retrait des mots rares (&lt;5)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701641"/>
                  </a:ext>
                </a:extLst>
              </a:tr>
              <a:tr h="127572">
                <a:tc>
                  <a:txBody>
                    <a:bodyPr/>
                    <a:lstStyle/>
                    <a:p>
                      <a:r>
                        <a:rPr lang="fr-FR" sz="1400" b="0" i="0" dirty="0" err="1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Feature</a:t>
                      </a:r>
                      <a:r>
                        <a:rPr lang="fr-FR" sz="1400" b="0" i="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 </a:t>
                      </a:r>
                      <a:r>
                        <a:rPr lang="fr-FR" sz="1400" b="0" i="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texte – 1371 Mu*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84776"/>
                  </a:ext>
                </a:extLst>
              </a:tr>
              <a:tr h="127572">
                <a:tc>
                  <a:txBody>
                    <a:bodyPr/>
                    <a:lstStyle/>
                    <a:p>
                      <a:r>
                        <a:rPr lang="fr-FR" sz="1400" b="0" i="0" dirty="0" err="1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Feature</a:t>
                      </a:r>
                      <a:r>
                        <a:rPr lang="fr-FR" sz="1400" b="0" i="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 description – 1069 Mu*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784891"/>
                  </a:ext>
                </a:extLst>
              </a:tr>
            </a:tbl>
          </a:graphicData>
        </a:graphic>
      </p:graphicFrame>
      <p:pic>
        <p:nvPicPr>
          <p:cNvPr id="24" name="Picture 6" descr="Positionnement Tiré Par La Main De Flèche Illustration de Vecteur -  Illustration du ligne, retrait: 66289121">
            <a:extLst>
              <a:ext uri="{FF2B5EF4-FFF2-40B4-BE49-F238E27FC236}">
                <a16:creationId xmlns:a16="http://schemas.microsoft.com/office/drawing/2014/main" id="{6CB6091A-915B-BDCE-0A91-FAA4E994C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1" t="29201" r="34422" b="58880"/>
          <a:stretch/>
        </p:blipFill>
        <p:spPr bwMode="auto">
          <a:xfrm rot="14090745">
            <a:off x="9410801" y="4838871"/>
            <a:ext cx="475817" cy="38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ositionnement Tiré Par La Main De Flèche Illustration de Vecteur -  Illustration du ligne, retrait: 66289121">
            <a:extLst>
              <a:ext uri="{FF2B5EF4-FFF2-40B4-BE49-F238E27FC236}">
                <a16:creationId xmlns:a16="http://schemas.microsoft.com/office/drawing/2014/main" id="{7C45EE5B-3B8A-B52A-CC44-577E5A81C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1" t="29201" r="34422" b="58880"/>
          <a:stretch/>
        </p:blipFill>
        <p:spPr bwMode="auto">
          <a:xfrm rot="14204500">
            <a:off x="5404860" y="4838035"/>
            <a:ext cx="475817" cy="38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Tableau 4">
            <a:extLst>
              <a:ext uri="{FF2B5EF4-FFF2-40B4-BE49-F238E27FC236}">
                <a16:creationId xmlns:a16="http://schemas.microsoft.com/office/drawing/2014/main" id="{80EA6694-014F-68DE-186E-6A5685D76A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3164684"/>
              </p:ext>
            </p:extLst>
          </p:nvPr>
        </p:nvGraphicFramePr>
        <p:xfrm>
          <a:off x="3838523" y="5300981"/>
          <a:ext cx="3664177" cy="92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4177">
                  <a:extLst>
                    <a:ext uri="{9D8B030D-6E8A-4147-A177-3AD203B41FA5}">
                      <a16:colId xmlns:a16="http://schemas.microsoft.com/office/drawing/2014/main" val="21009740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5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Retrait des doublons selon </a:t>
                      </a:r>
                      <a:r>
                        <a:rPr lang="fr-FR" sz="1500" dirty="0" err="1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target_wide</a:t>
                      </a:r>
                      <a:endParaRPr lang="fr-FR" sz="1500" dirty="0"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701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400" b="0" i="0" dirty="0" err="1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Feature</a:t>
                      </a:r>
                      <a:r>
                        <a:rPr lang="fr-FR" sz="1400" b="0" i="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 </a:t>
                      </a:r>
                      <a:r>
                        <a:rPr lang="fr-FR" sz="1400" b="0" i="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texte – 1387 Mu*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84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400" b="0" i="0" dirty="0" err="1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Feature</a:t>
                      </a:r>
                      <a:r>
                        <a:rPr lang="fr-FR" sz="1400" b="0" i="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 description – 1061 Mu*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784891"/>
                  </a:ext>
                </a:extLst>
              </a:tr>
            </a:tbl>
          </a:graphicData>
        </a:graphic>
      </p:graphicFrame>
      <p:graphicFrame>
        <p:nvGraphicFramePr>
          <p:cNvPr id="27" name="Tableau 4">
            <a:extLst>
              <a:ext uri="{FF2B5EF4-FFF2-40B4-BE49-F238E27FC236}">
                <a16:creationId xmlns:a16="http://schemas.microsoft.com/office/drawing/2014/main" id="{9B479F49-C805-31EF-8364-ED7DC006AA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7095278"/>
              </p:ext>
            </p:extLst>
          </p:nvPr>
        </p:nvGraphicFramePr>
        <p:xfrm>
          <a:off x="7816622" y="5298441"/>
          <a:ext cx="3664177" cy="92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4177">
                  <a:extLst>
                    <a:ext uri="{9D8B030D-6E8A-4147-A177-3AD203B41FA5}">
                      <a16:colId xmlns:a16="http://schemas.microsoft.com/office/drawing/2014/main" val="2100974045"/>
                    </a:ext>
                  </a:extLst>
                </a:gridCol>
              </a:tblGrid>
              <a:tr h="140064">
                <a:tc>
                  <a:txBody>
                    <a:bodyPr/>
                    <a:lstStyle/>
                    <a:p>
                      <a:r>
                        <a:rPr lang="fr-FR" sz="15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Retrait des doublons selon </a:t>
                      </a:r>
                      <a:r>
                        <a:rPr lang="fr-FR" sz="1500" dirty="0" err="1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target_wide</a:t>
                      </a:r>
                      <a:endParaRPr lang="fr-FR" sz="1500" dirty="0"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701641"/>
                  </a:ext>
                </a:extLst>
              </a:tr>
              <a:tr h="140064">
                <a:tc>
                  <a:txBody>
                    <a:bodyPr/>
                    <a:lstStyle/>
                    <a:p>
                      <a:r>
                        <a:rPr lang="fr-FR" sz="1400" b="0" i="0" dirty="0" err="1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Feature</a:t>
                      </a:r>
                      <a:r>
                        <a:rPr lang="fr-FR" sz="1400" b="0" i="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 </a:t>
                      </a:r>
                      <a:r>
                        <a:rPr lang="fr-FR" sz="1400" b="0" i="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texte – 1355 Mu*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84776"/>
                  </a:ext>
                </a:extLst>
              </a:tr>
              <a:tr h="140064">
                <a:tc>
                  <a:txBody>
                    <a:bodyPr/>
                    <a:lstStyle/>
                    <a:p>
                      <a:r>
                        <a:rPr lang="fr-FR" sz="1400" b="0" i="0" dirty="0" err="1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Feature</a:t>
                      </a:r>
                      <a:r>
                        <a:rPr lang="fr-FR" sz="1400" b="0" i="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 description – 1053 Mu*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784891"/>
                  </a:ext>
                </a:extLst>
              </a:tr>
            </a:tbl>
          </a:graphicData>
        </a:graphic>
      </p:graphicFrame>
      <p:sp>
        <p:nvSpPr>
          <p:cNvPr id="6" name="Titre 1">
            <a:extLst>
              <a:ext uri="{FF2B5EF4-FFF2-40B4-BE49-F238E27FC236}">
                <a16:creationId xmlns:a16="http://schemas.microsoft.com/office/drawing/2014/main" id="{5FB947AE-2D1F-F0A2-0D70-96A45B9D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Présentation du jeu de données </a:t>
            </a:r>
            <a:br>
              <a:rPr lang="fr-FR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la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les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Nettoyage / préparation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résumé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 +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résultats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5319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43330ACA-3B06-566F-213C-B7451D60C2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4270187"/>
              </p:ext>
            </p:extLst>
          </p:nvPr>
        </p:nvGraphicFramePr>
        <p:xfrm>
          <a:off x="4042910" y="602344"/>
          <a:ext cx="7315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94374033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60913236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0644425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246456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Description_lem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Texte_lem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Description_stem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Texte_stem</a:t>
                      </a: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991921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85DA6297-1180-7C11-30A5-694E3F85B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17"/>
          <a:stretch/>
        </p:blipFill>
        <p:spPr bwMode="auto">
          <a:xfrm>
            <a:off x="4042910" y="957229"/>
            <a:ext cx="1718732" cy="556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3E11FB8-7124-6EDB-D11E-638201BE5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63"/>
          <a:stretch/>
        </p:blipFill>
        <p:spPr bwMode="auto">
          <a:xfrm>
            <a:off x="5871710" y="973184"/>
            <a:ext cx="1718732" cy="558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4F9C0E2-B98D-AD0F-AB50-FC7F7C1C3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63"/>
          <a:stretch/>
        </p:blipFill>
        <p:spPr bwMode="auto">
          <a:xfrm>
            <a:off x="7700510" y="973184"/>
            <a:ext cx="1718732" cy="558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558F587-A63B-68E7-9A94-286A32E987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63"/>
          <a:stretch/>
        </p:blipFill>
        <p:spPr bwMode="auto">
          <a:xfrm>
            <a:off x="9529310" y="957229"/>
            <a:ext cx="1718732" cy="558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4CB3386A-E2FB-3ABE-B1D4-16E366DA4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Présentation du jeu de données </a:t>
            </a:r>
            <a:br>
              <a:rPr lang="fr-FR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la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les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Nettoyage / préparation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résumé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 +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résultats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062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009F2E67-566D-966D-0F0E-EDD6BA3B0E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5295529"/>
              </p:ext>
            </p:extLst>
          </p:nvPr>
        </p:nvGraphicFramePr>
        <p:xfrm>
          <a:off x="3869268" y="720634"/>
          <a:ext cx="7670118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7246">
                  <a:extLst>
                    <a:ext uri="{9D8B030D-6E8A-4147-A177-3AD203B41FA5}">
                      <a16:colId xmlns:a16="http://schemas.microsoft.com/office/drawing/2014/main" val="2100974045"/>
                    </a:ext>
                  </a:extLst>
                </a:gridCol>
                <a:gridCol w="1872872">
                  <a:extLst>
                    <a:ext uri="{9D8B030D-6E8A-4147-A177-3AD203B41FA5}">
                      <a16:colId xmlns:a16="http://schemas.microsoft.com/office/drawing/2014/main" val="827195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Étapes – </a:t>
                      </a:r>
                      <a:r>
                        <a:rPr lang="fr-FR" dirty="0" err="1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Features</a:t>
                      </a:r>
                      <a:r>
                        <a:rPr lang="fr-FR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Lignes restantes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70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b="0" i="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Suppression de l’article tapis de souris Apple pour lequel SIFT ne voit pas de </a:t>
                      </a:r>
                      <a:r>
                        <a:rPr lang="fr-FR" sz="1600" b="0" i="0" dirty="0" err="1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keypoint</a:t>
                      </a:r>
                      <a:r>
                        <a:rPr lang="fr-FR" sz="1600" b="0" i="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 avec les paramètres par défaut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1014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8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b="0" i="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Passage des images en niveaux de gris et réduction de dimension des images de définition &gt; 120 000 pixels </a:t>
                      </a:r>
                      <a:r>
                        <a:rPr lang="fr-FR" sz="1600" b="0" i="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  <a:sym typeface="Wingdings" pitchFamily="2" charset="2"/>
                        </a:rPr>
                        <a:t> </a:t>
                      </a:r>
                      <a:r>
                        <a:rPr lang="fr-FR" sz="1600" b="0" i="0" dirty="0" err="1">
                          <a:latin typeface="Futura Medium" panose="020B0602020204020303" pitchFamily="34" charset="-79"/>
                          <a:cs typeface="Futura Medium" panose="020B0602020204020303" pitchFamily="34" charset="-79"/>
                          <a:sym typeface="Wingdings" pitchFamily="2" charset="2"/>
                        </a:rPr>
                        <a:t>feature</a:t>
                      </a:r>
                      <a:r>
                        <a:rPr lang="fr-FR" sz="1600" b="0" i="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  <a:sym typeface="Wingdings" pitchFamily="2" charset="2"/>
                        </a:rPr>
                        <a:t> + </a:t>
                      </a:r>
                      <a:r>
                        <a:rPr lang="fr-FR" sz="1600" b="0" i="0" dirty="0" err="1">
                          <a:latin typeface="Futura Medium" panose="020B0602020204020303" pitchFamily="34" charset="-79"/>
                          <a:cs typeface="Futura Medium" panose="020B0602020204020303" pitchFamily="34" charset="-79"/>
                          <a:sym typeface="Wingdings" pitchFamily="2" charset="2"/>
                        </a:rPr>
                        <a:t>equalization</a:t>
                      </a:r>
                      <a:r>
                        <a:rPr lang="fr-FR" sz="1600" b="0" i="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  <a:sym typeface="Wingdings" pitchFamily="2" charset="2"/>
                        </a:rPr>
                        <a:t> + filtre médian : </a:t>
                      </a:r>
                      <a:r>
                        <a:rPr lang="fr-FR" sz="1600" b="0" i="0" dirty="0">
                          <a:solidFill>
                            <a:schemeClr val="accent4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  <a:sym typeface="Wingdings" pitchFamily="2" charset="2"/>
                        </a:rPr>
                        <a:t>image</a:t>
                      </a:r>
                      <a:endParaRPr lang="fr-FR" sz="1600" b="0" i="0" dirty="0">
                        <a:solidFill>
                          <a:schemeClr val="accent4"/>
                        </a:solidFill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1014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784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b="0" i="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Prétraitement des images pour le VGG16 </a:t>
                      </a:r>
                      <a:r>
                        <a:rPr lang="fr-FR" sz="1600" b="0" i="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  <a:sym typeface="Wingdings" pitchFamily="2" charset="2"/>
                        </a:rPr>
                        <a:t> </a:t>
                      </a:r>
                      <a:r>
                        <a:rPr lang="fr-FR" sz="1600" b="0" i="0" dirty="0" err="1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  <a:sym typeface="Wingdings" pitchFamily="2" charset="2"/>
                        </a:rPr>
                        <a:t>feature</a:t>
                      </a:r>
                      <a:r>
                        <a:rPr lang="fr-FR" sz="1600" b="0" i="0" dirty="0">
                          <a:solidFill>
                            <a:schemeClr val="tx1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  <a:sym typeface="Wingdings" pitchFamily="2" charset="2"/>
                        </a:rPr>
                        <a:t> </a:t>
                      </a:r>
                      <a:r>
                        <a:rPr lang="fr-FR" sz="1600" b="0" i="0" dirty="0">
                          <a:solidFill>
                            <a:schemeClr val="accent4"/>
                          </a:solidFill>
                          <a:latin typeface="Futura Medium" panose="020B0602020204020303" pitchFamily="34" charset="-79"/>
                          <a:cs typeface="Futura Medium" panose="020B0602020204020303" pitchFamily="34" charset="-79"/>
                          <a:sym typeface="Wingdings" pitchFamily="2" charset="2"/>
                        </a:rPr>
                        <a:t>image_VGG16</a:t>
                      </a:r>
                      <a:endParaRPr lang="fr-FR" sz="1600" b="0" i="0" dirty="0">
                        <a:solidFill>
                          <a:schemeClr val="accent4"/>
                        </a:solidFill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1014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07030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F12C9200-656F-0776-C2AB-06516F291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889" y="3251200"/>
            <a:ext cx="1026816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6EEBECA-D421-DCBC-2D23-D72C5C806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369" y="3690656"/>
            <a:ext cx="469805" cy="178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E61413F-B19C-5F6A-C277-9154A020F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634" y="3251200"/>
            <a:ext cx="4047530" cy="235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ositionnement Tiré Par La Main De Flèche Illustration de Vecteur -  Illustration du ligne, retrait: 66289121">
            <a:extLst>
              <a:ext uri="{FF2B5EF4-FFF2-40B4-BE49-F238E27FC236}">
                <a16:creationId xmlns:a16="http://schemas.microsoft.com/office/drawing/2014/main" id="{8CEEBA49-613E-9FBB-3414-D3EBEDC8E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2" t="5278" r="39439" b="76314"/>
          <a:stretch/>
        </p:blipFill>
        <p:spPr bwMode="auto">
          <a:xfrm rot="5572415">
            <a:off x="5214880" y="5332268"/>
            <a:ext cx="278210" cy="54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ositionnement Tiré Par La Main De Flèche Illustration de Vecteur -  Illustration du ligne, retrait: 66289121">
            <a:extLst>
              <a:ext uri="{FF2B5EF4-FFF2-40B4-BE49-F238E27FC236}">
                <a16:creationId xmlns:a16="http://schemas.microsoft.com/office/drawing/2014/main" id="{98138325-2B6D-5C71-E741-4100E5689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2" t="5278" r="39439" b="76314"/>
          <a:stretch/>
        </p:blipFill>
        <p:spPr bwMode="auto">
          <a:xfrm rot="8451268">
            <a:off x="9342755" y="5756191"/>
            <a:ext cx="291443" cy="54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312154F-4900-E9C5-D859-4EF287B2D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087" y="5725019"/>
            <a:ext cx="235900" cy="23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C8DEF7A-288E-F31F-B96E-3A1151CE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820" y="5689529"/>
            <a:ext cx="639780" cy="63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BC68825C-CA1E-8EE2-B700-6B239BF1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062" y="6137366"/>
            <a:ext cx="428050" cy="2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6379508E-D5A6-2B02-2B7E-D4E8F612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Autofit/>
          </a:bodyPr>
          <a:lstStyle/>
          <a:p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Mission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Présentation du jeu de données </a:t>
            </a:r>
            <a:br>
              <a:rPr lang="fr-FR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la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les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Nettoyage / préparation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target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résumé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Classification 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textuelles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image</a:t>
            </a:r>
            <a:br>
              <a:rPr lang="fr-FR" sz="1600" dirty="0">
                <a:solidFill>
                  <a:schemeClr val="accent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</a:t>
            </a:r>
            <a:r>
              <a:rPr lang="fr-FR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r>
              <a:rPr lang="fr-FR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textuelles + images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résultats</a:t>
            </a:r>
            <a:b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fr-FR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25262553"/>
      </p:ext>
    </p:extLst>
  </p:cSld>
  <p:clrMapOvr>
    <a:masterClrMapping/>
  </p:clrMapOvr>
</p:sld>
</file>

<file path=ppt/theme/theme1.xml><?xml version="1.0" encoding="utf-8"?>
<a:theme xmlns:a="http://schemas.openxmlformats.org/drawingml/2006/main" name="Cadre">
  <a:themeElements>
    <a:clrScheme name="Jaun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adr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ad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hème Office 2013 –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{FC718B9F-848F-9C44-BEEA-DAF6E4064975}tf10001124</Template>
  <TotalTime>36240</TotalTime>
  <Words>2599</Words>
  <Application>Microsoft Macintosh PowerPoint</Application>
  <PresentationFormat>Grand écran</PresentationFormat>
  <Paragraphs>287</Paragraphs>
  <Slides>24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Corbel</vt:lpstr>
      <vt:lpstr>Futura Medium</vt:lpstr>
      <vt:lpstr>Futura Medium</vt:lpstr>
      <vt:lpstr>Wingdings 2</vt:lpstr>
      <vt:lpstr>Cadre</vt:lpstr>
      <vt:lpstr>Classification automatique des articles</vt:lpstr>
      <vt:lpstr>Mission  Présentation du jeu de données  : la target : les features Nettoyage / préparation : target : features textuelles : features images : résumé Classification  : features textuelles : features image : features textuelles + images : résultats Conclusion</vt:lpstr>
      <vt:lpstr>Mission  Présentation du jeu de données  : la target : les features Nettoyage / préparation : target : features textuelles : features images : résumé Classification  : features textuelles : features image : features textuelles + images : résultats Conclusion</vt:lpstr>
      <vt:lpstr>Mission  Présentation du jeu de données  : la target : les features Nettoyage / préparation : target : features textuelles : features images : résumé Classification  : features textuelles : features image : features textuelles + images : résultats Conclusion</vt:lpstr>
      <vt:lpstr>Mission  Présentation du jeu de données  : la target : les features Nettoyage / préparation : target : features textuelles : features images : résumé Classification  : features textuelles : features image : features textuelles + images : résultats Conclusion</vt:lpstr>
      <vt:lpstr>Mission  Présentation du jeu de données  : la target : les features Nettoyage / préparation : target : features textuelles : features images : résumé Classification  : features textuelles : features image : features textuelles + images : résultats Conclusion</vt:lpstr>
      <vt:lpstr>Mission  Présentation du jeu de données  : la target : les features Nettoyage / préparation : target : features textuelles : features images : résumé Classification  : features textuelles : features image : features textuelles + images : résultats Conclusion</vt:lpstr>
      <vt:lpstr>Mission  Présentation du jeu de données  : la target : les features Nettoyage / préparation : target : features textuelles : features images : résumé Classification  : features textuelles : features image : features textuelles + images : résultats Conclusion</vt:lpstr>
      <vt:lpstr>Mission  Présentation du jeu de données  : la target : les features Nettoyage / préparation : target : features textuelles : features images : résumé Classification  : features textuelles : features image : features textuelles + images : résultats Conclusion</vt:lpstr>
      <vt:lpstr>Mission  Présentation du jeu de données  : la target : les features Nettoyage / préparation : target : features textuelles : features images : résumé Classification  : features textuelles : features image : features textuelles + images : résultats Conclusion</vt:lpstr>
      <vt:lpstr>Mission  Présentation du jeu de données  : la target : les features Nettoyage / préparation : target : features textuelles : features images : résumé Classification  : features textuelles : features image : features textuelles + images : résultats Conclusion</vt:lpstr>
      <vt:lpstr>Mission  Présentation du jeu de données  : la target : les features Nettoyage / préparation : target : features textuelles : features images : résumé Classification  : features textuelles : features image : features textuelles + images : résultats Conclusion</vt:lpstr>
      <vt:lpstr>Mission  Présentation du jeu de données  : la target : les features Nettoyage / préparation : target : features textuelles : features images : résumé Classification  : features textuelles : features image : features textuelles + images : résultats Conclusion</vt:lpstr>
      <vt:lpstr>Mission  Présentation du jeu de données  : la target : les features Nettoyage / préparation : target : features textuelles : features images : résumé Classification  : features textuelles : features image : features textuelles + images : résultats Conclusion</vt:lpstr>
      <vt:lpstr>Mission  Présentation du jeu de données  : la target : les features Nettoyage / préparation : target : features textuelles : features images : résumé Classification  : features textuelles : features image : features textuelles + images : résultats Conclusion</vt:lpstr>
      <vt:lpstr>Mission  Présentation du jeu de données  : la target : les features Nettoyage / préparation : target : features textuelles : features images : résumé Classification  : features textuelles : features image : features textuelles + images : résultats Conclusion</vt:lpstr>
      <vt:lpstr>Mission  Présentation du jeu de données  : la target : les features Nettoyage / préparation : target : features textuelles : features images : résumé Classification  : features textuelles : features image : features textuelles + images : résultats Conclusion</vt:lpstr>
      <vt:lpstr>Mission  Présentation du jeu de données  : la target : les features Nettoyage / préparation : target : features textuelles : features images : résumé Classification  : features textuelles : features image : features textuelles + images : résultats Conclusion</vt:lpstr>
      <vt:lpstr>Mission  Présentation du jeu de données  : la target : les features Nettoyage / préparation : target : features textuelles : features images : résumé Classification  : features textuelles : features image : features textuelles + images : résultats Conclusion</vt:lpstr>
      <vt:lpstr>Mission  Présentation du jeu de données  : la target : les features Nettoyage / préparation : target : features textuelles : features images : résumé Classification  : features textuelles : features image : features textuelles + images : résultats Conclusion</vt:lpstr>
      <vt:lpstr>Mission  Présentation du jeu de données  : la target : les features Nettoyage / préparation : target : features textuelles : features images : résumé Classification  : features textuelles : features image : features textuelles + images : résultats Conclusion</vt:lpstr>
      <vt:lpstr>Mission  Présentation du jeu de données  : la target : les features Nettoyage / préparation : target : features textuelles : features images : résumé Classification  : features textuelles : features image : features textuelles + images : résultats Conclusion</vt:lpstr>
      <vt:lpstr>Mission  Présentation du jeu de données  : la target : les features Nettoyage / préparation : target : features textuelles : features images : résumé Classification  : features textuelles : features image : features textuelles + images : résultats Conclusion</vt:lpstr>
      <vt:lpstr>Place aux questions!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Elise Poupinet</dc:creator>
  <cp:lastModifiedBy>Elise Poupinet</cp:lastModifiedBy>
  <cp:revision>22</cp:revision>
  <dcterms:created xsi:type="dcterms:W3CDTF">2022-12-08T09:33:18Z</dcterms:created>
  <dcterms:modified xsi:type="dcterms:W3CDTF">2023-01-20T15:20:52Z</dcterms:modified>
</cp:coreProperties>
</file>